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82" r:id="rId3"/>
    <p:sldId id="283" r:id="rId4"/>
    <p:sldId id="281" r:id="rId5"/>
    <p:sldId id="280" r:id="rId6"/>
    <p:sldId id="284" r:id="rId7"/>
    <p:sldId id="259" r:id="rId8"/>
    <p:sldId id="257" r:id="rId9"/>
    <p:sldId id="261" r:id="rId10"/>
    <p:sldId id="262" r:id="rId11"/>
    <p:sldId id="285" r:id="rId12"/>
    <p:sldId id="264" r:id="rId13"/>
    <p:sldId id="269" r:id="rId14"/>
    <p:sldId id="265" r:id="rId15"/>
    <p:sldId id="270" r:id="rId16"/>
    <p:sldId id="273" r:id="rId17"/>
    <p:sldId id="287" r:id="rId18"/>
    <p:sldId id="286" r:id="rId19"/>
    <p:sldId id="276" r:id="rId20"/>
    <p:sldId id="279" r:id="rId21"/>
    <p:sldId id="277" r:id="rId22"/>
    <p:sldId id="27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1"/>
    <p:restoredTop sz="94745"/>
  </p:normalViewPr>
  <p:slideViewPr>
    <p:cSldViewPr snapToGrid="0" snapToObjects="1">
      <p:cViewPr>
        <p:scale>
          <a:sx n="72" d="100"/>
          <a:sy n="72" d="100"/>
        </p:scale>
        <p:origin x="376" y="8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commentAuthors" Target="commentAuthors.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jpg>
</file>

<file path=ppt/media/image11.png>
</file>

<file path=ppt/media/image12.png>
</file>

<file path=ppt/media/image13.png>
</file>

<file path=ppt/media/image2.tiff>
</file>

<file path=ppt/media/image3.png>
</file>

<file path=ppt/media/image4.png>
</file>

<file path=ppt/media/image5.jp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95CD1D-AA8C-E949-AB61-055CF2AF4429}" type="datetimeFigureOut">
              <a:rPr lang="en-US" smtClean="0"/>
              <a:t>12/12/17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DE577E-CDD3-1A44-A2FA-3FCDA05FF92C}" type="slidenum">
              <a:rPr lang="en-US" smtClean="0"/>
              <a:t>‹#›</a:t>
            </a:fld>
            <a:endParaRPr lang="en-US"/>
          </a:p>
        </p:txBody>
      </p:sp>
    </p:spTree>
    <p:extLst>
      <p:ext uri="{BB962C8B-B14F-4D97-AF65-F5344CB8AC3E}">
        <p14:creationId xmlns:p14="http://schemas.microsoft.com/office/powerpoint/2010/main" val="6927702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l-PL" sz="1200" kern="1200">
                <a:solidFill>
                  <a:schemeClr val="tx1"/>
                </a:solidFill>
                <a:effectLst/>
                <a:latin typeface="+mn-lt"/>
                <a:ea typeface="+mn-ea"/>
                <a:cs typeface="+mn-cs"/>
              </a:rPr>
              <a:t>Problem składania tych malutkich odczytów w jak najdłuższe sekwencje, zwie się assemblingiem i stanowi on prawdziwe wyzwanie dla nowoczesnej informatyki. Sposoby assemblingu dzielimy na te które używają genomu referencyjnego – czyli mając już przykładowy genom starają się dopasować do niego odczyty oraz na te, które muszą to zrobić de novo, czyli od początku, od zera. Czym się różnią? Resekwencjonowanie jest szybsze i tańsze – wymaga mniejszej ilości odczytów i jest to metoda używana na co dzień w analityce medycznej, lecz ma swoje wady. Jeśli jakiś odczyt zbyt bardzo różni się od genomu referencyjnego, czyli np. jest to zupełnie nowa sekwencja lub dana sekwencja posiada znaczące powtórzenia to zostaje odrzucona. Rzeczą jasną jest też, że nie można jej użyć do organizmów jeszcze nie zbadanych. Drugi wspomniany typ assemblerów (de novo) jest rozwijany u nas na Instytucie Informatyki Politechniki Warszawskiej i na jego podstawie opowiem o samym procesie assemblingu z odczytów shotgun whole genome sequencing. </a:t>
            </a:r>
            <a:endParaRPr lang="en-GB" sz="1200" kern="1200">
              <a:solidFill>
                <a:schemeClr val="tx1"/>
              </a:solidFill>
              <a:effectLst/>
              <a:latin typeface="+mn-lt"/>
              <a:ea typeface="+mn-ea"/>
              <a:cs typeface="+mn-cs"/>
            </a:endParaRPr>
          </a:p>
          <a:p>
            <a:endParaRPr lang="en-US"/>
          </a:p>
        </p:txBody>
      </p:sp>
      <p:sp>
        <p:nvSpPr>
          <p:cNvPr id="4" name="Slide Number Placeholder 3"/>
          <p:cNvSpPr>
            <a:spLocks noGrp="1"/>
          </p:cNvSpPr>
          <p:nvPr>
            <p:ph type="sldNum" sz="quarter" idx="10"/>
          </p:nvPr>
        </p:nvSpPr>
        <p:spPr/>
        <p:txBody>
          <a:bodyPr/>
          <a:lstStyle/>
          <a:p>
            <a:fld id="{08DE577E-CDD3-1A44-A2FA-3FCDA05FF92C}" type="slidenum">
              <a:rPr lang="en-US" smtClean="0"/>
              <a:t>10</a:t>
            </a:fld>
            <a:endParaRPr lang="en-US"/>
          </a:p>
        </p:txBody>
      </p:sp>
    </p:spTree>
    <p:extLst>
      <p:ext uri="{BB962C8B-B14F-4D97-AF65-F5344CB8AC3E}">
        <p14:creationId xmlns:p14="http://schemas.microsoft.com/office/powerpoint/2010/main" val="18858236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1066A3D-C97B-4746-B48D-762C2626D6A1}" type="datetimeFigureOut">
              <a:rPr lang="en-US" smtClean="0"/>
              <a:t>12/12/17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D37D34-5DE8-6548-90F5-275C84FDB5D2}" type="slidenum">
              <a:rPr lang="en-US" smtClean="0"/>
              <a:t>‹#›</a:t>
            </a:fld>
            <a:endParaRPr lang="en-US"/>
          </a:p>
        </p:txBody>
      </p:sp>
    </p:spTree>
    <p:extLst>
      <p:ext uri="{BB962C8B-B14F-4D97-AF65-F5344CB8AC3E}">
        <p14:creationId xmlns:p14="http://schemas.microsoft.com/office/powerpoint/2010/main" val="5216719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1066A3D-C97B-4746-B48D-762C2626D6A1}" type="datetimeFigureOut">
              <a:rPr lang="en-US" smtClean="0"/>
              <a:t>12/12/17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D37D34-5DE8-6548-90F5-275C84FDB5D2}" type="slidenum">
              <a:rPr lang="en-US" smtClean="0"/>
              <a:t>‹#›</a:t>
            </a:fld>
            <a:endParaRPr lang="en-US"/>
          </a:p>
        </p:txBody>
      </p:sp>
    </p:spTree>
    <p:extLst>
      <p:ext uri="{BB962C8B-B14F-4D97-AF65-F5344CB8AC3E}">
        <p14:creationId xmlns:p14="http://schemas.microsoft.com/office/powerpoint/2010/main" val="85188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1066A3D-C97B-4746-B48D-762C2626D6A1}" type="datetimeFigureOut">
              <a:rPr lang="en-US" smtClean="0"/>
              <a:t>12/12/17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D37D34-5DE8-6548-90F5-275C84FDB5D2}" type="slidenum">
              <a:rPr lang="en-US" smtClean="0"/>
              <a:t>‹#›</a:t>
            </a:fld>
            <a:endParaRPr lang="en-US"/>
          </a:p>
        </p:txBody>
      </p:sp>
    </p:spTree>
    <p:extLst>
      <p:ext uri="{BB962C8B-B14F-4D97-AF65-F5344CB8AC3E}">
        <p14:creationId xmlns:p14="http://schemas.microsoft.com/office/powerpoint/2010/main" val="15405736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1066A3D-C97B-4746-B48D-762C2626D6A1}" type="datetimeFigureOut">
              <a:rPr lang="en-US" smtClean="0"/>
              <a:t>12/12/17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D37D34-5DE8-6548-90F5-275C84FDB5D2}" type="slidenum">
              <a:rPr lang="en-US" smtClean="0"/>
              <a:t>‹#›</a:t>
            </a:fld>
            <a:endParaRPr lang="en-US"/>
          </a:p>
        </p:txBody>
      </p:sp>
    </p:spTree>
    <p:extLst>
      <p:ext uri="{BB962C8B-B14F-4D97-AF65-F5344CB8AC3E}">
        <p14:creationId xmlns:p14="http://schemas.microsoft.com/office/powerpoint/2010/main" val="1712720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1066A3D-C97B-4746-B48D-762C2626D6A1}" type="datetimeFigureOut">
              <a:rPr lang="en-US" smtClean="0"/>
              <a:t>12/12/17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CD37D34-5DE8-6548-90F5-275C84FDB5D2}" type="slidenum">
              <a:rPr lang="en-US" smtClean="0"/>
              <a:t>‹#›</a:t>
            </a:fld>
            <a:endParaRPr lang="en-US"/>
          </a:p>
        </p:txBody>
      </p:sp>
    </p:spTree>
    <p:extLst>
      <p:ext uri="{BB962C8B-B14F-4D97-AF65-F5344CB8AC3E}">
        <p14:creationId xmlns:p14="http://schemas.microsoft.com/office/powerpoint/2010/main" val="827782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1066A3D-C97B-4746-B48D-762C2626D6A1}" type="datetimeFigureOut">
              <a:rPr lang="en-US" smtClean="0"/>
              <a:t>12/12/17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D37D34-5DE8-6548-90F5-275C84FDB5D2}" type="slidenum">
              <a:rPr lang="en-US" smtClean="0"/>
              <a:t>‹#›</a:t>
            </a:fld>
            <a:endParaRPr lang="en-US"/>
          </a:p>
        </p:txBody>
      </p:sp>
    </p:spTree>
    <p:extLst>
      <p:ext uri="{BB962C8B-B14F-4D97-AF65-F5344CB8AC3E}">
        <p14:creationId xmlns:p14="http://schemas.microsoft.com/office/powerpoint/2010/main" val="1133916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1066A3D-C97B-4746-B48D-762C2626D6A1}" type="datetimeFigureOut">
              <a:rPr lang="en-US" smtClean="0"/>
              <a:t>12/12/17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CD37D34-5DE8-6548-90F5-275C84FDB5D2}" type="slidenum">
              <a:rPr lang="en-US" smtClean="0"/>
              <a:t>‹#›</a:t>
            </a:fld>
            <a:endParaRPr lang="en-US"/>
          </a:p>
        </p:txBody>
      </p:sp>
    </p:spTree>
    <p:extLst>
      <p:ext uri="{BB962C8B-B14F-4D97-AF65-F5344CB8AC3E}">
        <p14:creationId xmlns:p14="http://schemas.microsoft.com/office/powerpoint/2010/main" val="961572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1066A3D-C97B-4746-B48D-762C2626D6A1}" type="datetimeFigureOut">
              <a:rPr lang="en-US" smtClean="0"/>
              <a:t>12/12/17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CD37D34-5DE8-6548-90F5-275C84FDB5D2}" type="slidenum">
              <a:rPr lang="en-US" smtClean="0"/>
              <a:t>‹#›</a:t>
            </a:fld>
            <a:endParaRPr lang="en-US"/>
          </a:p>
        </p:txBody>
      </p:sp>
    </p:spTree>
    <p:extLst>
      <p:ext uri="{BB962C8B-B14F-4D97-AF65-F5344CB8AC3E}">
        <p14:creationId xmlns:p14="http://schemas.microsoft.com/office/powerpoint/2010/main" val="13313032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1066A3D-C97B-4746-B48D-762C2626D6A1}" type="datetimeFigureOut">
              <a:rPr lang="en-US" smtClean="0"/>
              <a:t>12/12/17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CD37D34-5DE8-6548-90F5-275C84FDB5D2}" type="slidenum">
              <a:rPr lang="en-US" smtClean="0"/>
              <a:t>‹#›</a:t>
            </a:fld>
            <a:endParaRPr lang="en-US"/>
          </a:p>
        </p:txBody>
      </p:sp>
    </p:spTree>
    <p:extLst>
      <p:ext uri="{BB962C8B-B14F-4D97-AF65-F5344CB8AC3E}">
        <p14:creationId xmlns:p14="http://schemas.microsoft.com/office/powerpoint/2010/main" val="581890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1066A3D-C97B-4746-B48D-762C2626D6A1}" type="datetimeFigureOut">
              <a:rPr lang="en-US" smtClean="0"/>
              <a:t>12/12/17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D37D34-5DE8-6548-90F5-275C84FDB5D2}" type="slidenum">
              <a:rPr lang="en-US" smtClean="0"/>
              <a:t>‹#›</a:t>
            </a:fld>
            <a:endParaRPr lang="en-US"/>
          </a:p>
        </p:txBody>
      </p:sp>
    </p:spTree>
    <p:extLst>
      <p:ext uri="{BB962C8B-B14F-4D97-AF65-F5344CB8AC3E}">
        <p14:creationId xmlns:p14="http://schemas.microsoft.com/office/powerpoint/2010/main" val="191020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1066A3D-C97B-4746-B48D-762C2626D6A1}" type="datetimeFigureOut">
              <a:rPr lang="en-US" smtClean="0"/>
              <a:t>12/12/17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CD37D34-5DE8-6548-90F5-275C84FDB5D2}" type="slidenum">
              <a:rPr lang="en-US" smtClean="0"/>
              <a:t>‹#›</a:t>
            </a:fld>
            <a:endParaRPr lang="en-US"/>
          </a:p>
        </p:txBody>
      </p:sp>
    </p:spTree>
    <p:extLst>
      <p:ext uri="{BB962C8B-B14F-4D97-AF65-F5344CB8AC3E}">
        <p14:creationId xmlns:p14="http://schemas.microsoft.com/office/powerpoint/2010/main" val="179389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1066A3D-C97B-4746-B48D-762C2626D6A1}" type="datetimeFigureOut">
              <a:rPr lang="en-US" smtClean="0"/>
              <a:t>12/12/17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CD37D34-5DE8-6548-90F5-275C84FDB5D2}" type="slidenum">
              <a:rPr lang="en-US" smtClean="0"/>
              <a:t>‹#›</a:t>
            </a:fld>
            <a:endParaRPr lang="en-US"/>
          </a:p>
        </p:txBody>
      </p:sp>
    </p:spTree>
    <p:extLst>
      <p:ext uri="{BB962C8B-B14F-4D97-AF65-F5344CB8AC3E}">
        <p14:creationId xmlns:p14="http://schemas.microsoft.com/office/powerpoint/2010/main" val="1799971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4" Type="http://schemas.openxmlformats.org/officeDocument/2006/relationships/image" Target="../media/image10.jpg"/><Relationship Id="rId1" Type="http://schemas.openxmlformats.org/officeDocument/2006/relationships/slideLayout" Target="../slideLayouts/slideLayout7.xml"/><Relationship Id="rId2" Type="http://schemas.openxmlformats.org/officeDocument/2006/relationships/image" Target="../media/image8.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myrna.ise.pw.edu.pl:9007/"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www.slideshare.net/suryasaha/sequencing-the-next-generation" TargetMode="External"/><Relationship Id="rId4" Type="http://schemas.openxmlformats.org/officeDocument/2006/relationships/hyperlink" Target="https://era7bioinformatics.com/en/page.cfm?id=1500&amp;title=genome--assembly:-de-novo-versus-mapping-to-a-reference" TargetMode="External"/><Relationship Id="rId5" Type="http://schemas.openxmlformats.org/officeDocument/2006/relationships/hyperlink" Target="http://journals.plos.org/plosone/article?id=10.1371/journal.pone.0060204" TargetMode="External"/><Relationship Id="rId6" Type="http://schemas.openxmlformats.org/officeDocument/2006/relationships/hyperlink" Target="http://staff.elka.pw.edu.pl/~rnowak2/dyd/mbi2017L/wykl06-assembly.pdf" TargetMode="External"/><Relationship Id="rId1" Type="http://schemas.openxmlformats.org/officeDocument/2006/relationships/slideLayout" Target="../slideLayouts/slideLayout7.xml"/><Relationship Id="rId2" Type="http://schemas.openxmlformats.org/officeDocument/2006/relationships/hyperlink" Target="http://www.biostat.jhsph.edu/~khansen/LecIntro1.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48539" y="1214438"/>
            <a:ext cx="7977809" cy="2387600"/>
          </a:xfrm>
        </p:spPr>
        <p:txBody>
          <a:bodyPr/>
          <a:lstStyle/>
          <a:p>
            <a:r>
              <a:rPr lang="en-US" dirty="0" err="1" smtClean="0"/>
              <a:t>Assembling DNA </a:t>
            </a:r>
            <a:endParaRPr lang="en-US"/>
          </a:p>
        </p:txBody>
      </p:sp>
      <p:sp>
        <p:nvSpPr>
          <p:cNvPr id="3" name="Subtitle 2"/>
          <p:cNvSpPr>
            <a:spLocks noGrp="1"/>
          </p:cNvSpPr>
          <p:nvPr>
            <p:ph type="subTitle" idx="1"/>
          </p:nvPr>
        </p:nvSpPr>
        <p:spPr/>
        <p:txBody>
          <a:bodyPr/>
          <a:lstStyle/>
          <a:p>
            <a:pPr algn="r"/>
            <a:r>
              <a:rPr lang="en-US" err="1" smtClean="0"/>
              <a:t>Michał</a:t>
            </a:r>
            <a:r>
              <a:rPr lang="en-US" smtClean="0"/>
              <a:t> </a:t>
            </a:r>
            <a:r>
              <a:rPr lang="en-US" err="1" smtClean="0"/>
              <a:t>Winiarski</a:t>
            </a:r>
            <a:endParaRPr lang="en-US"/>
          </a:p>
        </p:txBody>
      </p:sp>
    </p:spTree>
    <p:extLst>
      <p:ext uri="{BB962C8B-B14F-4D97-AF65-F5344CB8AC3E}">
        <p14:creationId xmlns:p14="http://schemas.microsoft.com/office/powerpoint/2010/main" val="2109868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811346" y="6344818"/>
            <a:ext cx="7302758" cy="261610"/>
          </a:xfrm>
          <a:prstGeom prst="rect">
            <a:avLst/>
          </a:prstGeom>
          <a:noFill/>
        </p:spPr>
        <p:txBody>
          <a:bodyPr wrap="square" rtlCol="0">
            <a:spAutoFit/>
          </a:bodyPr>
          <a:lstStyle/>
          <a:p>
            <a:r>
              <a:rPr lang="en-US" sz="1100"/>
              <a:t>http</a:t>
            </a:r>
            <a:r>
              <a:rPr lang="en-US" sz="1100" smtClean="0"/>
              <a:t>://staff.elka.pw.edu.pl/~rnowak2/dyd/mbi2017L/wykl06-assembly.pdf</a:t>
            </a:r>
            <a:endParaRPr lang="en-US" sz="1100"/>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5207" b="37829"/>
          <a:stretch/>
        </p:blipFill>
        <p:spPr>
          <a:xfrm>
            <a:off x="1380930" y="375796"/>
            <a:ext cx="9591869" cy="3711012"/>
          </a:xfrm>
          <a:prstGeom prst="rect">
            <a:avLst/>
          </a:prstGeom>
        </p:spPr>
      </p:pic>
      <p:sp>
        <p:nvSpPr>
          <p:cNvPr id="11" name="Rectangle 10"/>
          <p:cNvSpPr/>
          <p:nvPr/>
        </p:nvSpPr>
        <p:spPr>
          <a:xfrm>
            <a:off x="4254759" y="3806890"/>
            <a:ext cx="597159" cy="2799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1380930" y="4507927"/>
            <a:ext cx="10133046" cy="1415772"/>
          </a:xfrm>
          <a:prstGeom prst="rect">
            <a:avLst/>
          </a:prstGeom>
          <a:noFill/>
        </p:spPr>
        <p:txBody>
          <a:bodyPr wrap="square" rtlCol="0">
            <a:spAutoFit/>
          </a:bodyPr>
          <a:lstStyle/>
          <a:p>
            <a:r>
              <a:rPr lang="en-US" sz="2800" smtClean="0"/>
              <a:t>Sposoby assemblingu:</a:t>
            </a:r>
          </a:p>
          <a:p>
            <a:endParaRPr lang="en-US"/>
          </a:p>
          <a:p>
            <a:r>
              <a:rPr lang="en-US" sz="2000" b="1" smtClean="0"/>
              <a:t>resekwencjonowanie</a:t>
            </a:r>
            <a:r>
              <a:rPr lang="en-US" sz="2000" smtClean="0"/>
              <a:t> </a:t>
            </a:r>
            <a:r>
              <a:rPr lang="pl-PL" sz="2000"/>
              <a:t>-</a:t>
            </a:r>
            <a:r>
              <a:rPr lang="en-US" sz="2000" smtClean="0"/>
              <a:t> z użyciem genomu referencyjnego</a:t>
            </a:r>
          </a:p>
          <a:p>
            <a:r>
              <a:rPr lang="en-US" sz="2000" b="1" smtClean="0"/>
              <a:t>de</a:t>
            </a:r>
            <a:r>
              <a:rPr lang="en-US" sz="2000" smtClean="0"/>
              <a:t> </a:t>
            </a:r>
            <a:r>
              <a:rPr lang="en-US" sz="2000" b="1" smtClean="0"/>
              <a:t>novo</a:t>
            </a:r>
            <a:r>
              <a:rPr lang="en-US" sz="2000" smtClean="0"/>
              <a:t> </a:t>
            </a:r>
            <a:r>
              <a:rPr lang="pl-PL" sz="2000" smtClean="0"/>
              <a:t>- np. na podstawie nakładania się odczytów</a:t>
            </a:r>
            <a:endParaRPr lang="en-US" sz="2000"/>
          </a:p>
        </p:txBody>
      </p:sp>
    </p:spTree>
    <p:extLst>
      <p:ext uri="{BB962C8B-B14F-4D97-AF65-F5344CB8AC3E}">
        <p14:creationId xmlns:p14="http://schemas.microsoft.com/office/powerpoint/2010/main" val="1649002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445113525"/>
              </p:ext>
            </p:extLst>
          </p:nvPr>
        </p:nvGraphicFramePr>
        <p:xfrm>
          <a:off x="968189" y="1075764"/>
          <a:ext cx="10482729" cy="4769223"/>
        </p:xfrm>
        <a:graphic>
          <a:graphicData uri="http://schemas.openxmlformats.org/drawingml/2006/table">
            <a:tbl>
              <a:tblPr firstRow="1" bandRow="1">
                <a:tableStyleId>{5940675A-B579-460E-94D1-54222C63F5DA}</a:tableStyleId>
              </a:tblPr>
              <a:tblGrid>
                <a:gridCol w="3494243"/>
                <a:gridCol w="3494243"/>
                <a:gridCol w="3494243"/>
              </a:tblGrid>
              <a:tr h="1589741">
                <a:tc>
                  <a:txBody>
                    <a:bodyPr/>
                    <a:lstStyle/>
                    <a:p>
                      <a:pPr marL="0" lvl="0" indent="0" algn="ctr">
                        <a:buFont typeface="Arial" charset="0"/>
                        <a:buNone/>
                      </a:pPr>
                      <a:endParaRPr lang="en-US" sz="3200"/>
                    </a:p>
                  </a:txBody>
                  <a:tcPr anchor="ctr">
                    <a:lnL w="12700" cmpd="sng">
                      <a:noFill/>
                    </a:lnL>
                    <a:lnT w="12700" cmpd="sng">
                      <a:noFill/>
                    </a:lnT>
                  </a:tcPr>
                </a:tc>
                <a:tc>
                  <a:txBody>
                    <a:bodyPr/>
                    <a:lstStyle/>
                    <a:p>
                      <a:pPr marL="0" lvl="0" indent="0" algn="ctr">
                        <a:buFont typeface="Arial" charset="0"/>
                        <a:buNone/>
                      </a:pPr>
                      <a:r>
                        <a:rPr lang="en-US" sz="3200" b="1"/>
                        <a:t>ILLUMINA</a:t>
                      </a:r>
                    </a:p>
                  </a:txBody>
                  <a:tcPr anchor="ctr"/>
                </a:tc>
                <a:tc>
                  <a:txBody>
                    <a:bodyPr/>
                    <a:lstStyle/>
                    <a:p>
                      <a:pPr algn="ctr"/>
                      <a:r>
                        <a:rPr lang="en-US" sz="3200" b="1"/>
                        <a:t>PACBIO</a:t>
                      </a:r>
                    </a:p>
                  </a:txBody>
                  <a:tcPr anchor="ctr"/>
                </a:tc>
              </a:tr>
              <a:tr h="1589741">
                <a:tc>
                  <a:txBody>
                    <a:bodyPr/>
                    <a:lstStyle/>
                    <a:p>
                      <a:pPr algn="ctr"/>
                      <a:r>
                        <a:rPr lang="en-US" sz="3200" b="1"/>
                        <a:t>Długość odczytu</a:t>
                      </a:r>
                    </a:p>
                  </a:txBody>
                  <a:tcPr anchor="ctr"/>
                </a:tc>
                <a:tc>
                  <a:txBody>
                    <a:bodyPr/>
                    <a:lstStyle/>
                    <a:p>
                      <a:pPr algn="ctr"/>
                      <a:r>
                        <a:rPr lang="en-US" sz="3200"/>
                        <a:t>250</a:t>
                      </a:r>
                    </a:p>
                  </a:txBody>
                  <a:tcPr anchor="ctr"/>
                </a:tc>
                <a:tc>
                  <a:txBody>
                    <a:bodyPr/>
                    <a:lstStyle/>
                    <a:p>
                      <a:pPr algn="ctr"/>
                      <a:r>
                        <a:rPr lang="en-US" sz="3200"/>
                        <a:t>10</a:t>
                      </a:r>
                      <a:r>
                        <a:rPr lang="en-US" sz="3200" baseline="0"/>
                        <a:t> 000</a:t>
                      </a:r>
                      <a:endParaRPr lang="en-US" sz="3200"/>
                    </a:p>
                  </a:txBody>
                  <a:tcPr anchor="ctr"/>
                </a:tc>
              </a:tr>
              <a:tr h="158974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3200" b="1"/>
                        <a:t>Ilośc błędów</a:t>
                      </a:r>
                    </a:p>
                  </a:txBody>
                  <a:tcPr anchor="ctr"/>
                </a:tc>
                <a:tc>
                  <a:txBody>
                    <a:bodyPr/>
                    <a:lstStyle/>
                    <a:p>
                      <a:pPr algn="ctr"/>
                      <a:r>
                        <a:rPr lang="en-US" sz="3200"/>
                        <a:t>1%</a:t>
                      </a:r>
                    </a:p>
                  </a:txBody>
                  <a:tcPr anchor="ctr"/>
                </a:tc>
                <a:tc>
                  <a:txBody>
                    <a:bodyPr/>
                    <a:lstStyle/>
                    <a:p>
                      <a:pPr algn="ctr"/>
                      <a:r>
                        <a:rPr lang="en-US" sz="3200"/>
                        <a:t>15%</a:t>
                      </a:r>
                    </a:p>
                  </a:txBody>
                  <a:tcPr anchor="ctr"/>
                </a:tc>
              </a:tr>
            </a:tbl>
          </a:graphicData>
        </a:graphic>
      </p:graphicFrame>
    </p:spTree>
    <p:extLst>
      <p:ext uri="{BB962C8B-B14F-4D97-AF65-F5344CB8AC3E}">
        <p14:creationId xmlns:p14="http://schemas.microsoft.com/office/powerpoint/2010/main" val="1610260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44196177"/>
              </p:ext>
            </p:extLst>
          </p:nvPr>
        </p:nvGraphicFramePr>
        <p:xfrm>
          <a:off x="1418251" y="1434630"/>
          <a:ext cx="10319660" cy="4337525"/>
        </p:xfrm>
        <a:graphic>
          <a:graphicData uri="http://schemas.openxmlformats.org/drawingml/2006/table">
            <a:tbl>
              <a:tblPr firstRow="1" bandRow="1">
                <a:tableStyleId>{5940675A-B579-460E-94D1-54222C63F5DA}</a:tableStyleId>
              </a:tblPr>
              <a:tblGrid>
                <a:gridCol w="2063932"/>
                <a:gridCol w="2063932"/>
                <a:gridCol w="2063932"/>
                <a:gridCol w="2063932"/>
                <a:gridCol w="2063932"/>
              </a:tblGrid>
              <a:tr h="1399591">
                <a:tc>
                  <a:txBody>
                    <a:bodyPr/>
                    <a:lstStyle/>
                    <a:p>
                      <a:pPr algn="ctr"/>
                      <a:endParaRPr lang="en-US" sz="3200"/>
                    </a:p>
                  </a:txBody>
                  <a:tcPr anchor="ctr">
                    <a:lnL w="12700" cmpd="sng">
                      <a:noFill/>
                    </a:lnL>
                    <a:lnR w="38100" cap="flat" cmpd="sng" algn="ctr">
                      <a:solidFill>
                        <a:schemeClr val="tx1"/>
                      </a:solidFill>
                      <a:prstDash val="solid"/>
                      <a:round/>
                      <a:headEnd type="none" w="med" len="med"/>
                      <a:tailEnd type="none" w="med" len="med"/>
                    </a:lnR>
                    <a:lnT w="12700" cmpd="sng">
                      <a:noFill/>
                    </a:lnT>
                    <a:lnB w="38100" cap="flat" cmpd="sng" algn="ctr">
                      <a:solidFill>
                        <a:schemeClr val="tx1"/>
                      </a:solidFill>
                      <a:prstDash val="solid"/>
                      <a:round/>
                      <a:headEnd type="none" w="med" len="med"/>
                      <a:tailEnd type="none" w="med" len="med"/>
                    </a:lnB>
                  </a:tcPr>
                </a:tc>
                <a:tc>
                  <a:txBody>
                    <a:bodyPr/>
                    <a:lstStyle/>
                    <a:p>
                      <a:pPr algn="ctr"/>
                      <a:r>
                        <a:rPr lang="en-US" sz="3200" smtClean="0"/>
                        <a:t>pokrycie</a:t>
                      </a:r>
                      <a:endParaRPr lang="en-US" sz="3200"/>
                    </a:p>
                  </a:txBody>
                  <a:tcPr anchor="ctr">
                    <a:lnL w="38100" cap="flat" cmpd="sng" algn="ctr">
                      <a:solidFill>
                        <a:schemeClr val="tx1"/>
                      </a:solidFill>
                      <a:prstDash val="solid"/>
                      <a:round/>
                      <a:headEnd type="none" w="med" len="med"/>
                      <a:tailEnd type="none" w="med" len="med"/>
                    </a:lnL>
                    <a:lnB w="38100" cap="flat" cmpd="sng" algn="ctr">
                      <a:solidFill>
                        <a:schemeClr val="tx1"/>
                      </a:solidFill>
                      <a:prstDash val="solid"/>
                      <a:round/>
                      <a:headEnd type="none" w="med" len="med"/>
                      <a:tailEnd type="none" w="med" len="med"/>
                    </a:lnB>
                  </a:tcPr>
                </a:tc>
                <a:tc>
                  <a:txBody>
                    <a:bodyPr/>
                    <a:lstStyle/>
                    <a:p>
                      <a:pPr algn="ctr"/>
                      <a:r>
                        <a:rPr lang="en-US" sz="3200" smtClean="0"/>
                        <a:t>długość</a:t>
                      </a:r>
                      <a:r>
                        <a:rPr lang="en-US" sz="3200" baseline="0" smtClean="0"/>
                        <a:t> genomu</a:t>
                      </a:r>
                      <a:endParaRPr lang="en-US" sz="3200"/>
                    </a:p>
                  </a:txBody>
                  <a:tcPr anchor="ctr">
                    <a:lnB w="38100" cap="flat" cmpd="sng" algn="ctr">
                      <a:solidFill>
                        <a:schemeClr val="tx1"/>
                      </a:solidFill>
                      <a:prstDash val="solid"/>
                      <a:round/>
                      <a:headEnd type="none" w="med" len="med"/>
                      <a:tailEnd type="none" w="med" len="med"/>
                    </a:lnB>
                  </a:tcPr>
                </a:tc>
                <a:tc>
                  <a:txBody>
                    <a:bodyPr/>
                    <a:lstStyle/>
                    <a:p>
                      <a:pPr algn="ctr"/>
                      <a:endParaRPr lang="en-US" sz="3200"/>
                    </a:p>
                  </a:txBody>
                  <a:tcPr anchor="ctr">
                    <a:lnB w="38100" cap="flat" cmpd="sng" algn="ctr">
                      <a:solidFill>
                        <a:schemeClr val="tx1"/>
                      </a:solidFill>
                      <a:prstDash val="solid"/>
                      <a:round/>
                      <a:headEnd type="none" w="med" len="med"/>
                      <a:tailEnd type="none" w="med" len="med"/>
                    </a:lnB>
                  </a:tcPr>
                </a:tc>
                <a:tc>
                  <a:txBody>
                    <a:bodyPr/>
                    <a:lstStyle/>
                    <a:p>
                      <a:pPr algn="ctr"/>
                      <a:endParaRPr lang="en-US" sz="3200"/>
                    </a:p>
                  </a:txBody>
                  <a:tcPr anchor="ctr">
                    <a:lnB w="38100" cap="flat" cmpd="sng" algn="ctr">
                      <a:solidFill>
                        <a:schemeClr val="tx1"/>
                      </a:solidFill>
                      <a:prstDash val="solid"/>
                      <a:round/>
                      <a:headEnd type="none" w="med" len="med"/>
                      <a:tailEnd type="none" w="med" len="med"/>
                    </a:lnB>
                  </a:tcPr>
                </a:tc>
              </a:tr>
              <a:tr h="1516990">
                <a:tc>
                  <a:txBody>
                    <a:bodyPr/>
                    <a:lstStyle/>
                    <a:p>
                      <a:pPr algn="ctr"/>
                      <a:r>
                        <a:rPr lang="en-US" sz="3200" smtClean="0"/>
                        <a:t>E. Coli</a:t>
                      </a:r>
                      <a:endParaRPr lang="en-US" sz="3200"/>
                    </a:p>
                  </a:txBody>
                  <a:tcPr anchor="ctr">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tcPr>
                </a:tc>
                <a:tc>
                  <a:txBody>
                    <a:bodyPr/>
                    <a:lstStyle/>
                    <a:p>
                      <a:pPr algn="ctr"/>
                      <a:r>
                        <a:rPr lang="en-US" sz="3200" smtClean="0"/>
                        <a:t>300x</a:t>
                      </a:r>
                      <a:endParaRPr lang="en-US" sz="3200"/>
                    </a:p>
                  </a:txBody>
                  <a:tcPr anchor="ctr">
                    <a:lnL w="38100" cap="flat" cmpd="sng" algn="ctr">
                      <a:solidFill>
                        <a:schemeClr val="tx1"/>
                      </a:solidFill>
                      <a:prstDash val="solid"/>
                      <a:round/>
                      <a:headEnd type="none" w="med" len="med"/>
                      <a:tailEnd type="none" w="med" len="med"/>
                    </a:lnL>
                    <a:lnT w="38100" cap="flat" cmpd="sng" algn="ctr">
                      <a:solidFill>
                        <a:schemeClr val="tx1"/>
                      </a:solidFill>
                      <a:prstDash val="solid"/>
                      <a:round/>
                      <a:headEnd type="none" w="med" len="med"/>
                      <a:tailEnd type="none" w="med" len="med"/>
                    </a:lnT>
                  </a:tcPr>
                </a:tc>
                <a:tc>
                  <a:txBody>
                    <a:bodyPr/>
                    <a:lstStyle/>
                    <a:p>
                      <a:pPr algn="ctr"/>
                      <a:r>
                        <a:rPr lang="en-US" sz="3200" smtClean="0"/>
                        <a:t>4 Mbp</a:t>
                      </a:r>
                      <a:endParaRPr lang="en-US" sz="3200"/>
                    </a:p>
                  </a:txBody>
                  <a:tcPr anchor="ctr">
                    <a:lnT w="38100" cap="flat" cmpd="sng" algn="ctr">
                      <a:solidFill>
                        <a:schemeClr val="tx1"/>
                      </a:solidFill>
                      <a:prstDash val="solid"/>
                      <a:round/>
                      <a:headEnd type="none" w="med" len="med"/>
                      <a:tailEnd type="none" w="med" len="med"/>
                    </a:lnT>
                  </a:tcPr>
                </a:tc>
                <a:tc>
                  <a:txBody>
                    <a:bodyPr/>
                    <a:lstStyle/>
                    <a:p>
                      <a:pPr algn="ctr"/>
                      <a:r>
                        <a:rPr lang="en-US" sz="3200" smtClean="0"/>
                        <a:t>1.5 GB</a:t>
                      </a:r>
                      <a:endParaRPr lang="en-US" sz="3200"/>
                    </a:p>
                  </a:txBody>
                  <a:tcPr anchor="ctr">
                    <a:lnT w="38100" cap="flat" cmpd="sng" algn="ctr">
                      <a:solidFill>
                        <a:schemeClr val="tx1"/>
                      </a:solidFill>
                      <a:prstDash val="solid"/>
                      <a:round/>
                      <a:headEnd type="none" w="med" len="med"/>
                      <a:tailEnd type="none" w="med" len="med"/>
                    </a:lnT>
                  </a:tcPr>
                </a:tc>
                <a:tc>
                  <a:txBody>
                    <a:bodyPr/>
                    <a:lstStyle/>
                    <a:p>
                      <a:pPr algn="ctr"/>
                      <a:r>
                        <a:rPr lang="en-US" sz="3200" smtClean="0"/>
                        <a:t>10 minut</a:t>
                      </a:r>
                      <a:endParaRPr lang="en-US" sz="3200"/>
                    </a:p>
                  </a:txBody>
                  <a:tcPr anchor="ctr">
                    <a:lnT w="38100" cap="flat" cmpd="sng" algn="ctr">
                      <a:solidFill>
                        <a:schemeClr val="tx1"/>
                      </a:solidFill>
                      <a:prstDash val="solid"/>
                      <a:round/>
                      <a:headEnd type="none" w="med" len="med"/>
                      <a:tailEnd type="none" w="med" len="med"/>
                    </a:lnT>
                  </a:tcPr>
                </a:tc>
              </a:tr>
              <a:tr h="1420944">
                <a:tc>
                  <a:txBody>
                    <a:bodyPr/>
                    <a:lstStyle/>
                    <a:p>
                      <a:pPr algn="ctr"/>
                      <a:r>
                        <a:rPr lang="en-US" sz="3200" smtClean="0"/>
                        <a:t>Człowiek</a:t>
                      </a:r>
                      <a:endParaRPr lang="en-US" sz="3200"/>
                    </a:p>
                  </a:txBody>
                  <a:tcPr anchor="ctr">
                    <a:lnR w="38100" cap="flat" cmpd="sng" algn="ctr">
                      <a:solidFill>
                        <a:schemeClr val="tx1"/>
                      </a:solidFill>
                      <a:prstDash val="solid"/>
                      <a:round/>
                      <a:headEnd type="none" w="med" len="med"/>
                      <a:tailEnd type="none" w="med" len="med"/>
                    </a:lnR>
                  </a:tcPr>
                </a:tc>
                <a:tc>
                  <a:txBody>
                    <a:bodyPr/>
                    <a:lstStyle/>
                    <a:p>
                      <a:pPr algn="ctr"/>
                      <a:r>
                        <a:rPr lang="en-US" sz="3200" smtClean="0"/>
                        <a:t>50x</a:t>
                      </a:r>
                      <a:endParaRPr lang="en-US" sz="3200"/>
                    </a:p>
                  </a:txBody>
                  <a:tcPr anchor="ctr">
                    <a:lnL w="38100" cap="flat" cmpd="sng" algn="ctr">
                      <a:solidFill>
                        <a:schemeClr val="tx1"/>
                      </a:solidFill>
                      <a:prstDash val="solid"/>
                      <a:round/>
                      <a:headEnd type="none" w="med" len="med"/>
                      <a:tailEnd type="none" w="med" len="med"/>
                    </a:lnL>
                  </a:tcPr>
                </a:tc>
                <a:tc>
                  <a:txBody>
                    <a:bodyPr/>
                    <a:lstStyle/>
                    <a:p>
                      <a:pPr algn="ctr"/>
                      <a:r>
                        <a:rPr lang="en-US" sz="3200" smtClean="0"/>
                        <a:t>3300 Mbp</a:t>
                      </a:r>
                      <a:endParaRPr lang="en-US" sz="3200"/>
                    </a:p>
                  </a:txBody>
                  <a:tcPr anchor="ctr"/>
                </a:tc>
                <a:tc>
                  <a:txBody>
                    <a:bodyPr/>
                    <a:lstStyle/>
                    <a:p>
                      <a:pPr algn="ctr"/>
                      <a:r>
                        <a:rPr lang="en-US" sz="3200" smtClean="0"/>
                        <a:t>250 GB</a:t>
                      </a:r>
                      <a:endParaRPr lang="en-US" sz="3200"/>
                    </a:p>
                  </a:txBody>
                  <a:tcPr anchor="ctr"/>
                </a:tc>
                <a:tc>
                  <a:txBody>
                    <a:bodyPr/>
                    <a:lstStyle/>
                    <a:p>
                      <a:pPr algn="ctr"/>
                      <a:r>
                        <a:rPr lang="en-US" sz="3200" smtClean="0"/>
                        <a:t>48</a:t>
                      </a:r>
                      <a:r>
                        <a:rPr lang="en-US" sz="3200" baseline="0" smtClean="0"/>
                        <a:t> godzin</a:t>
                      </a:r>
                      <a:endParaRPr lang="en-US" sz="3200"/>
                    </a:p>
                  </a:txBody>
                  <a:tcPr anchor="ctr"/>
                </a:tc>
              </a:tr>
            </a:tbl>
          </a:graphicData>
        </a:graphic>
      </p:graphicFrame>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30106" y="1601432"/>
            <a:ext cx="1602531" cy="1085868"/>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4325" y="1723280"/>
            <a:ext cx="1321216" cy="825760"/>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3419" y="287990"/>
            <a:ext cx="2704973" cy="2399310"/>
          </a:xfrm>
          <a:prstGeom prst="rect">
            <a:avLst/>
          </a:prstGeom>
        </p:spPr>
      </p:pic>
    </p:spTree>
    <p:extLst>
      <p:ext uri="{BB962C8B-B14F-4D97-AF65-F5344CB8AC3E}">
        <p14:creationId xmlns:p14="http://schemas.microsoft.com/office/powerpoint/2010/main" val="12035259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6100" y="342900"/>
            <a:ext cx="11087100" cy="6159500"/>
          </a:xfrm>
          <a:prstGeom prst="rect">
            <a:avLst/>
          </a:prstGeom>
        </p:spPr>
      </p:pic>
      <p:cxnSp>
        <p:nvCxnSpPr>
          <p:cNvPr id="5" name="Straight Arrow Connector 4"/>
          <p:cNvCxnSpPr/>
          <p:nvPr/>
        </p:nvCxnSpPr>
        <p:spPr>
          <a:xfrm>
            <a:off x="373224" y="342900"/>
            <a:ext cx="0" cy="615950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380939" y="3237984"/>
            <a:ext cx="418704" cy="369332"/>
          </a:xfrm>
          <a:prstGeom prst="rect">
            <a:avLst/>
          </a:prstGeom>
          <a:noFill/>
        </p:spPr>
        <p:txBody>
          <a:bodyPr wrap="none" rtlCol="0">
            <a:spAutoFit/>
          </a:bodyPr>
          <a:lstStyle/>
          <a:p>
            <a:r>
              <a:rPr lang="en-US" smtClean="0"/>
              <a:t>20</a:t>
            </a:r>
            <a:endParaRPr lang="en-US"/>
          </a:p>
        </p:txBody>
      </p:sp>
    </p:spTree>
    <p:extLst>
      <p:ext uri="{BB962C8B-B14F-4D97-AF65-F5344CB8AC3E}">
        <p14:creationId xmlns:p14="http://schemas.microsoft.com/office/powerpoint/2010/main" val="20578523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9600" y="292100"/>
            <a:ext cx="5880100" cy="6273800"/>
          </a:xfrm>
          <a:prstGeom prst="rect">
            <a:avLst/>
          </a:prstGeom>
        </p:spPr>
      </p:pic>
    </p:spTree>
    <p:extLst>
      <p:ext uri="{BB962C8B-B14F-4D97-AF65-F5344CB8AC3E}">
        <p14:creationId xmlns:p14="http://schemas.microsoft.com/office/powerpoint/2010/main" val="20460704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937565" y="643991"/>
            <a:ext cx="2943517" cy="461665"/>
          </a:xfrm>
          <a:prstGeom prst="rect">
            <a:avLst/>
          </a:prstGeom>
          <a:noFill/>
        </p:spPr>
        <p:txBody>
          <a:bodyPr wrap="square" rtlCol="0">
            <a:spAutoFit/>
          </a:bodyPr>
          <a:lstStyle/>
          <a:p>
            <a:r>
              <a:rPr lang="en-US" sz="2400" smtClean="0"/>
              <a:t>k - spektrum</a:t>
            </a:r>
            <a:endParaRPr lang="en-US" sz="2400"/>
          </a:p>
        </p:txBody>
      </p:sp>
      <p:sp>
        <p:nvSpPr>
          <p:cNvPr id="4" name="TextBox 3"/>
          <p:cNvSpPr txBox="1"/>
          <p:nvPr/>
        </p:nvSpPr>
        <p:spPr>
          <a:xfrm>
            <a:off x="2937565" y="2126975"/>
            <a:ext cx="4887168" cy="3970318"/>
          </a:xfrm>
          <a:prstGeom prst="rect">
            <a:avLst/>
          </a:prstGeom>
          <a:noFill/>
        </p:spPr>
        <p:txBody>
          <a:bodyPr wrap="square" rtlCol="0">
            <a:spAutoFit/>
          </a:bodyPr>
          <a:lstStyle/>
          <a:p>
            <a:r>
              <a:rPr lang="en-GB" sz="3600" b="1">
                <a:latin typeface="American Typewriter" charset="0"/>
                <a:ea typeface="American Typewriter" charset="0"/>
                <a:cs typeface="American Typewriter" charset="0"/>
              </a:rPr>
              <a:t>TTGAGGCTTGCGT</a:t>
            </a:r>
            <a:endParaRPr lang="en-GB" sz="3600">
              <a:latin typeface="American Typewriter" charset="0"/>
              <a:ea typeface="American Typewriter" charset="0"/>
              <a:cs typeface="American Typewriter" charset="0"/>
            </a:endParaRPr>
          </a:p>
          <a:p>
            <a:r>
              <a:rPr lang="en-GB" sz="3600" smtClean="0">
                <a:latin typeface="American Typewriter" charset="0"/>
                <a:ea typeface="American Typewriter" charset="0"/>
                <a:cs typeface="American Typewriter" charset="0"/>
              </a:rPr>
              <a:t>TTGAGGCTT</a:t>
            </a:r>
            <a:endParaRPr lang="en-GB" sz="3600">
              <a:latin typeface="American Typewriter" charset="0"/>
              <a:ea typeface="American Typewriter" charset="0"/>
              <a:cs typeface="American Typewriter" charset="0"/>
            </a:endParaRPr>
          </a:p>
          <a:p>
            <a:r>
              <a:rPr lang="en-GB" sz="3600" smtClean="0">
                <a:latin typeface="American Typewriter" charset="0"/>
                <a:ea typeface="American Typewriter" charset="0"/>
                <a:cs typeface="American Typewriter" charset="0"/>
              </a:rPr>
              <a:t>   </a:t>
            </a:r>
            <a:r>
              <a:rPr lang="en-GB" sz="3600">
                <a:latin typeface="American Typewriter" charset="0"/>
                <a:ea typeface="American Typewriter" charset="0"/>
                <a:cs typeface="American Typewriter" charset="0"/>
              </a:rPr>
              <a:t>TGAGGCTTG</a:t>
            </a:r>
          </a:p>
          <a:p>
            <a:r>
              <a:rPr lang="en-GB" sz="3600">
                <a:latin typeface="American Typewriter" charset="0"/>
                <a:ea typeface="American Typewriter" charset="0"/>
                <a:cs typeface="American Typewriter" charset="0"/>
              </a:rPr>
              <a:t> </a:t>
            </a:r>
            <a:r>
              <a:rPr lang="en-GB" sz="3600" smtClean="0">
                <a:latin typeface="American Typewriter" charset="0"/>
                <a:ea typeface="American Typewriter" charset="0"/>
                <a:cs typeface="American Typewriter" charset="0"/>
              </a:rPr>
              <a:t>     </a:t>
            </a:r>
            <a:r>
              <a:rPr lang="en-GB" sz="3600">
                <a:solidFill>
                  <a:srgbClr val="FF0000"/>
                </a:solidFill>
                <a:latin typeface="American Typewriter" charset="0"/>
                <a:ea typeface="American Typewriter" charset="0"/>
                <a:cs typeface="American Typewriter" charset="0"/>
              </a:rPr>
              <a:t>G</a:t>
            </a:r>
            <a:r>
              <a:rPr lang="en-GB" sz="3600">
                <a:latin typeface="American Typewriter" charset="0"/>
                <a:ea typeface="American Typewriter" charset="0"/>
                <a:cs typeface="American Typewriter" charset="0"/>
              </a:rPr>
              <a:t>AGGCTTGC</a:t>
            </a:r>
          </a:p>
          <a:p>
            <a:r>
              <a:rPr lang="en-GB" sz="3600">
                <a:latin typeface="American Typewriter" charset="0"/>
                <a:ea typeface="American Typewriter" charset="0"/>
                <a:cs typeface="American Typewriter" charset="0"/>
              </a:rPr>
              <a:t>  </a:t>
            </a:r>
            <a:r>
              <a:rPr lang="en-GB" sz="3600" smtClean="0">
                <a:latin typeface="American Typewriter" charset="0"/>
                <a:ea typeface="American Typewriter" charset="0"/>
                <a:cs typeface="American Typewriter" charset="0"/>
              </a:rPr>
              <a:t>       </a:t>
            </a:r>
            <a:r>
              <a:rPr lang="en-GB" sz="3600">
                <a:latin typeface="American Typewriter" charset="0"/>
                <a:ea typeface="American Typewriter" charset="0"/>
                <a:cs typeface="American Typewriter" charset="0"/>
              </a:rPr>
              <a:t>AGGCTTGC</a:t>
            </a:r>
            <a:r>
              <a:rPr lang="en-GB" sz="3600">
                <a:solidFill>
                  <a:schemeClr val="accent6"/>
                </a:solidFill>
                <a:latin typeface="American Typewriter" charset="0"/>
                <a:ea typeface="American Typewriter" charset="0"/>
                <a:cs typeface="American Typewriter" charset="0"/>
              </a:rPr>
              <a:t>G</a:t>
            </a:r>
          </a:p>
          <a:p>
            <a:r>
              <a:rPr lang="en-GB" sz="3600">
                <a:latin typeface="American Typewriter" charset="0"/>
                <a:ea typeface="American Typewriter" charset="0"/>
                <a:cs typeface="American Typewriter" charset="0"/>
              </a:rPr>
              <a:t> </a:t>
            </a:r>
            <a:r>
              <a:rPr lang="en-GB" sz="3600" smtClean="0">
                <a:latin typeface="American Typewriter" charset="0"/>
                <a:ea typeface="American Typewriter" charset="0"/>
                <a:cs typeface="American Typewriter" charset="0"/>
              </a:rPr>
              <a:t>           GGCTTGCGT</a:t>
            </a:r>
            <a:endParaRPr lang="en-GB" sz="3600">
              <a:latin typeface="American Typewriter" charset="0"/>
              <a:ea typeface="American Typewriter" charset="0"/>
              <a:cs typeface="American Typewriter" charset="0"/>
            </a:endParaRPr>
          </a:p>
          <a:p>
            <a:endParaRPr lang="en-US" sz="3600"/>
          </a:p>
        </p:txBody>
      </p:sp>
      <p:cxnSp>
        <p:nvCxnSpPr>
          <p:cNvPr id="6" name="Straight Arrow Connector 5"/>
          <p:cNvCxnSpPr/>
          <p:nvPr/>
        </p:nvCxnSpPr>
        <p:spPr>
          <a:xfrm>
            <a:off x="2937565" y="1848678"/>
            <a:ext cx="41788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4744541" y="1507218"/>
            <a:ext cx="2009717" cy="369332"/>
          </a:xfrm>
          <a:prstGeom prst="rect">
            <a:avLst/>
          </a:prstGeom>
          <a:noFill/>
        </p:spPr>
        <p:txBody>
          <a:bodyPr wrap="none" rtlCol="0">
            <a:spAutoFit/>
          </a:bodyPr>
          <a:lstStyle/>
          <a:p>
            <a:r>
              <a:rPr lang="en-US" smtClean="0"/>
              <a:t>L </a:t>
            </a:r>
            <a:r>
              <a:rPr lang="mr-IN" smtClean="0"/>
              <a:t>–</a:t>
            </a:r>
            <a:r>
              <a:rPr lang="en-US" smtClean="0"/>
              <a:t> długość odczytu</a:t>
            </a:r>
            <a:endParaRPr lang="en-US"/>
          </a:p>
        </p:txBody>
      </p:sp>
      <p:cxnSp>
        <p:nvCxnSpPr>
          <p:cNvPr id="8" name="Straight Arrow Connector 7"/>
          <p:cNvCxnSpPr/>
          <p:nvPr/>
        </p:nvCxnSpPr>
        <p:spPr>
          <a:xfrm>
            <a:off x="4409323" y="5678556"/>
            <a:ext cx="270709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618439" y="5678556"/>
            <a:ext cx="288862" cy="369332"/>
          </a:xfrm>
          <a:prstGeom prst="rect">
            <a:avLst/>
          </a:prstGeom>
          <a:noFill/>
        </p:spPr>
        <p:txBody>
          <a:bodyPr wrap="none" rtlCol="0">
            <a:spAutoFit/>
          </a:bodyPr>
          <a:lstStyle/>
          <a:p>
            <a:r>
              <a:rPr lang="en-US"/>
              <a:t>k</a:t>
            </a:r>
          </a:p>
        </p:txBody>
      </p:sp>
    </p:spTree>
    <p:extLst>
      <p:ext uri="{BB962C8B-B14F-4D97-AF65-F5344CB8AC3E}">
        <p14:creationId xmlns:p14="http://schemas.microsoft.com/office/powerpoint/2010/main" val="6615482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87142" y="3270507"/>
            <a:ext cx="2685415" cy="584775"/>
          </a:xfrm>
          <a:prstGeom prst="rect">
            <a:avLst/>
          </a:prstGeom>
          <a:noFill/>
        </p:spPr>
        <p:txBody>
          <a:bodyPr wrap="none" rtlCol="0">
            <a:spAutoFit/>
          </a:bodyPr>
          <a:lstStyle/>
          <a:p>
            <a:r>
              <a:rPr lang="en-GB" sz="3200" smtClean="0">
                <a:solidFill>
                  <a:srgbClr val="FF0000"/>
                </a:solidFill>
                <a:latin typeface="American Typewriter" charset="0"/>
                <a:ea typeface="American Typewriter" charset="0"/>
                <a:cs typeface="American Typewriter" charset="0"/>
              </a:rPr>
              <a:t>T</a:t>
            </a:r>
            <a:r>
              <a:rPr lang="en-GB" sz="3200" smtClean="0">
                <a:latin typeface="American Typewriter" charset="0"/>
                <a:ea typeface="American Typewriter" charset="0"/>
                <a:cs typeface="American Typewriter" charset="0"/>
              </a:rPr>
              <a:t>GAGGCTT</a:t>
            </a:r>
            <a:r>
              <a:rPr lang="en-GB" sz="3200">
                <a:solidFill>
                  <a:schemeClr val="accent4">
                    <a:lumMod val="75000"/>
                  </a:schemeClr>
                </a:solidFill>
                <a:latin typeface="American Typewriter" charset="0"/>
                <a:ea typeface="American Typewriter" charset="0"/>
                <a:cs typeface="American Typewriter" charset="0"/>
              </a:rPr>
              <a:t>A</a:t>
            </a:r>
            <a:endParaRPr lang="en-US" sz="3200">
              <a:solidFill>
                <a:schemeClr val="accent6"/>
              </a:solidFill>
            </a:endParaRPr>
          </a:p>
        </p:txBody>
      </p:sp>
      <p:sp>
        <p:nvSpPr>
          <p:cNvPr id="4" name="TextBox 3"/>
          <p:cNvSpPr txBox="1"/>
          <p:nvPr/>
        </p:nvSpPr>
        <p:spPr>
          <a:xfrm>
            <a:off x="386352" y="3279913"/>
            <a:ext cx="2654060" cy="584775"/>
          </a:xfrm>
          <a:prstGeom prst="rect">
            <a:avLst/>
          </a:prstGeom>
          <a:noFill/>
        </p:spPr>
        <p:txBody>
          <a:bodyPr wrap="none" rtlCol="0">
            <a:spAutoFit/>
          </a:bodyPr>
          <a:lstStyle/>
          <a:p>
            <a:r>
              <a:rPr lang="en-GB" sz="3200" smtClean="0">
                <a:solidFill>
                  <a:srgbClr val="FF0000"/>
                </a:solidFill>
                <a:latin typeface="American Typewriter" charset="0"/>
                <a:ea typeface="American Typewriter" charset="0"/>
                <a:cs typeface="American Typewriter" charset="0"/>
              </a:rPr>
              <a:t>TT</a:t>
            </a:r>
            <a:r>
              <a:rPr lang="en-GB" sz="3200" smtClean="0">
                <a:latin typeface="American Typewriter" charset="0"/>
                <a:ea typeface="American Typewriter" charset="0"/>
                <a:cs typeface="American Typewriter" charset="0"/>
              </a:rPr>
              <a:t>GAGGCTT</a:t>
            </a:r>
            <a:endParaRPr lang="en-US" sz="3200">
              <a:solidFill>
                <a:schemeClr val="accent6"/>
              </a:solidFill>
            </a:endParaRPr>
          </a:p>
        </p:txBody>
      </p:sp>
      <p:sp>
        <p:nvSpPr>
          <p:cNvPr id="6" name="TextBox 5"/>
          <p:cNvSpPr txBox="1"/>
          <p:nvPr/>
        </p:nvSpPr>
        <p:spPr>
          <a:xfrm>
            <a:off x="9296399" y="3279913"/>
            <a:ext cx="2749151" cy="584775"/>
          </a:xfrm>
          <a:prstGeom prst="rect">
            <a:avLst/>
          </a:prstGeom>
          <a:noFill/>
        </p:spPr>
        <p:txBody>
          <a:bodyPr wrap="none" rtlCol="0">
            <a:spAutoFit/>
          </a:bodyPr>
          <a:lstStyle/>
          <a:p>
            <a:r>
              <a:rPr lang="en-GB" sz="3200" smtClean="0">
                <a:latin typeface="American Typewriter" charset="0"/>
                <a:ea typeface="American Typewriter" charset="0"/>
                <a:cs typeface="American Typewriter" charset="0"/>
              </a:rPr>
              <a:t>GAGGCTT</a:t>
            </a:r>
            <a:r>
              <a:rPr lang="en-GB" sz="3200">
                <a:solidFill>
                  <a:schemeClr val="accent4">
                    <a:lumMod val="75000"/>
                  </a:schemeClr>
                </a:solidFill>
                <a:latin typeface="American Typewriter" charset="0"/>
                <a:ea typeface="American Typewriter" charset="0"/>
                <a:cs typeface="American Typewriter" charset="0"/>
              </a:rPr>
              <a:t>A</a:t>
            </a:r>
            <a:r>
              <a:rPr lang="en-GB" sz="3200">
                <a:solidFill>
                  <a:schemeClr val="accent4">
                    <a:lumMod val="75000"/>
                  </a:schemeClr>
                </a:solidFill>
                <a:latin typeface="American Typewriter" charset="0"/>
                <a:ea typeface="American Typewriter" charset="0"/>
                <a:cs typeface="American Typewriter" charset="0"/>
              </a:rPr>
              <a:t>A</a:t>
            </a:r>
            <a:endParaRPr lang="en-US" sz="3200">
              <a:solidFill>
                <a:schemeClr val="accent6"/>
              </a:solidFill>
            </a:endParaRPr>
          </a:p>
        </p:txBody>
      </p:sp>
      <p:sp>
        <p:nvSpPr>
          <p:cNvPr id="31" name="TextBox 30"/>
          <p:cNvSpPr txBox="1"/>
          <p:nvPr/>
        </p:nvSpPr>
        <p:spPr>
          <a:xfrm>
            <a:off x="4547575" y="5477562"/>
            <a:ext cx="2654060" cy="584775"/>
          </a:xfrm>
          <a:prstGeom prst="rect">
            <a:avLst/>
          </a:prstGeom>
          <a:noFill/>
        </p:spPr>
        <p:txBody>
          <a:bodyPr wrap="none" rtlCol="0">
            <a:spAutoFit/>
          </a:bodyPr>
          <a:lstStyle/>
          <a:p>
            <a:r>
              <a:rPr lang="en-GB" sz="3200" smtClean="0">
                <a:solidFill>
                  <a:srgbClr val="FF0000"/>
                </a:solidFill>
                <a:latin typeface="American Typewriter" charset="0"/>
                <a:ea typeface="American Typewriter" charset="0"/>
                <a:cs typeface="American Typewriter" charset="0"/>
              </a:rPr>
              <a:t>T</a:t>
            </a:r>
            <a:r>
              <a:rPr lang="en-GB" sz="3200" smtClean="0">
                <a:latin typeface="American Typewriter" charset="0"/>
                <a:ea typeface="American Typewriter" charset="0"/>
                <a:cs typeface="American Typewriter" charset="0"/>
              </a:rPr>
              <a:t>GAGGCTT</a:t>
            </a:r>
            <a:r>
              <a:rPr lang="en-GB" sz="3200">
                <a:solidFill>
                  <a:srgbClr val="00B0F0"/>
                </a:solidFill>
                <a:latin typeface="American Typewriter" charset="0"/>
                <a:ea typeface="American Typewriter" charset="0"/>
                <a:cs typeface="American Typewriter" charset="0"/>
              </a:rPr>
              <a:t>C</a:t>
            </a:r>
            <a:endParaRPr lang="en-US" sz="3200">
              <a:solidFill>
                <a:srgbClr val="00B0F0"/>
              </a:solidFill>
            </a:endParaRPr>
          </a:p>
        </p:txBody>
      </p:sp>
      <p:sp>
        <p:nvSpPr>
          <p:cNvPr id="18" name="TextBox 17"/>
          <p:cNvSpPr txBox="1"/>
          <p:nvPr/>
        </p:nvSpPr>
        <p:spPr>
          <a:xfrm>
            <a:off x="4510612" y="850861"/>
            <a:ext cx="2673104" cy="584775"/>
          </a:xfrm>
          <a:prstGeom prst="rect">
            <a:avLst/>
          </a:prstGeom>
          <a:noFill/>
        </p:spPr>
        <p:txBody>
          <a:bodyPr wrap="none" rtlCol="0">
            <a:spAutoFit/>
          </a:bodyPr>
          <a:lstStyle/>
          <a:p>
            <a:r>
              <a:rPr lang="en-GB" sz="3200" smtClean="0">
                <a:latin typeface="American Typewriter" charset="0"/>
                <a:ea typeface="American Typewriter" charset="0"/>
                <a:cs typeface="American Typewriter" charset="0"/>
              </a:rPr>
              <a:t>GAGGCTT</a:t>
            </a:r>
            <a:r>
              <a:rPr lang="en-GB" sz="3200">
                <a:solidFill>
                  <a:schemeClr val="accent4">
                    <a:lumMod val="75000"/>
                  </a:schemeClr>
                </a:solidFill>
                <a:latin typeface="American Typewriter" charset="0"/>
                <a:ea typeface="American Typewriter" charset="0"/>
                <a:cs typeface="American Typewriter" charset="0"/>
              </a:rPr>
              <a:t>A</a:t>
            </a:r>
            <a:r>
              <a:rPr lang="en-GB" sz="3200" smtClean="0">
                <a:solidFill>
                  <a:schemeClr val="accent6"/>
                </a:solidFill>
                <a:latin typeface="American Typewriter" charset="0"/>
                <a:ea typeface="American Typewriter" charset="0"/>
                <a:cs typeface="American Typewriter" charset="0"/>
              </a:rPr>
              <a:t>T</a:t>
            </a:r>
            <a:endParaRPr lang="en-US" sz="3200">
              <a:solidFill>
                <a:schemeClr val="accent6"/>
              </a:solidFill>
            </a:endParaRPr>
          </a:p>
        </p:txBody>
      </p:sp>
    </p:spTree>
    <p:extLst>
      <p:ext uri="{BB962C8B-B14F-4D97-AF65-F5344CB8AC3E}">
        <p14:creationId xmlns:p14="http://schemas.microsoft.com/office/powerpoint/2010/main" val="643260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87142" y="3270507"/>
            <a:ext cx="2685415" cy="584775"/>
          </a:xfrm>
          <a:prstGeom prst="rect">
            <a:avLst/>
          </a:prstGeom>
          <a:noFill/>
        </p:spPr>
        <p:txBody>
          <a:bodyPr wrap="none" rtlCol="0">
            <a:spAutoFit/>
          </a:bodyPr>
          <a:lstStyle/>
          <a:p>
            <a:r>
              <a:rPr lang="en-GB" sz="3200" smtClean="0">
                <a:solidFill>
                  <a:srgbClr val="FF0000"/>
                </a:solidFill>
                <a:latin typeface="American Typewriter" charset="0"/>
                <a:ea typeface="American Typewriter" charset="0"/>
                <a:cs typeface="American Typewriter" charset="0"/>
              </a:rPr>
              <a:t>T</a:t>
            </a:r>
            <a:r>
              <a:rPr lang="en-GB" sz="3200" smtClean="0">
                <a:latin typeface="American Typewriter" charset="0"/>
                <a:ea typeface="American Typewriter" charset="0"/>
                <a:cs typeface="American Typewriter" charset="0"/>
              </a:rPr>
              <a:t>GAGGCTT</a:t>
            </a:r>
            <a:r>
              <a:rPr lang="en-GB" sz="3200">
                <a:solidFill>
                  <a:schemeClr val="accent4">
                    <a:lumMod val="75000"/>
                  </a:schemeClr>
                </a:solidFill>
                <a:latin typeface="American Typewriter" charset="0"/>
                <a:ea typeface="American Typewriter" charset="0"/>
                <a:cs typeface="American Typewriter" charset="0"/>
              </a:rPr>
              <a:t>A</a:t>
            </a:r>
            <a:endParaRPr lang="en-US" sz="3200">
              <a:solidFill>
                <a:schemeClr val="accent6"/>
              </a:solidFill>
            </a:endParaRPr>
          </a:p>
        </p:txBody>
      </p:sp>
      <p:sp>
        <p:nvSpPr>
          <p:cNvPr id="4" name="TextBox 3"/>
          <p:cNvSpPr txBox="1"/>
          <p:nvPr/>
        </p:nvSpPr>
        <p:spPr>
          <a:xfrm>
            <a:off x="386352" y="3279913"/>
            <a:ext cx="2654060" cy="584775"/>
          </a:xfrm>
          <a:prstGeom prst="rect">
            <a:avLst/>
          </a:prstGeom>
          <a:noFill/>
        </p:spPr>
        <p:txBody>
          <a:bodyPr wrap="none" rtlCol="0">
            <a:spAutoFit/>
          </a:bodyPr>
          <a:lstStyle/>
          <a:p>
            <a:r>
              <a:rPr lang="en-GB" sz="3200" smtClean="0">
                <a:solidFill>
                  <a:srgbClr val="FF0000"/>
                </a:solidFill>
                <a:latin typeface="American Typewriter" charset="0"/>
                <a:ea typeface="American Typewriter" charset="0"/>
                <a:cs typeface="American Typewriter" charset="0"/>
              </a:rPr>
              <a:t>TT</a:t>
            </a:r>
            <a:r>
              <a:rPr lang="en-GB" sz="3200" smtClean="0">
                <a:latin typeface="American Typewriter" charset="0"/>
                <a:ea typeface="American Typewriter" charset="0"/>
                <a:cs typeface="American Typewriter" charset="0"/>
              </a:rPr>
              <a:t>GAGGCTT</a:t>
            </a:r>
            <a:endParaRPr lang="en-US" sz="3200">
              <a:solidFill>
                <a:schemeClr val="accent6"/>
              </a:solidFill>
            </a:endParaRPr>
          </a:p>
        </p:txBody>
      </p:sp>
      <p:sp>
        <p:nvSpPr>
          <p:cNvPr id="6" name="TextBox 5"/>
          <p:cNvSpPr txBox="1"/>
          <p:nvPr/>
        </p:nvSpPr>
        <p:spPr>
          <a:xfrm>
            <a:off x="9296399" y="3279913"/>
            <a:ext cx="2749151" cy="584775"/>
          </a:xfrm>
          <a:prstGeom prst="rect">
            <a:avLst/>
          </a:prstGeom>
          <a:noFill/>
        </p:spPr>
        <p:txBody>
          <a:bodyPr wrap="none" rtlCol="0">
            <a:spAutoFit/>
          </a:bodyPr>
          <a:lstStyle/>
          <a:p>
            <a:r>
              <a:rPr lang="en-GB" sz="3200" smtClean="0">
                <a:latin typeface="American Typewriter" charset="0"/>
                <a:ea typeface="American Typewriter" charset="0"/>
                <a:cs typeface="American Typewriter" charset="0"/>
              </a:rPr>
              <a:t>GAGGCTT</a:t>
            </a:r>
            <a:r>
              <a:rPr lang="en-GB" sz="3200">
                <a:solidFill>
                  <a:schemeClr val="accent4">
                    <a:lumMod val="75000"/>
                  </a:schemeClr>
                </a:solidFill>
                <a:latin typeface="American Typewriter" charset="0"/>
                <a:ea typeface="American Typewriter" charset="0"/>
                <a:cs typeface="American Typewriter" charset="0"/>
              </a:rPr>
              <a:t>A</a:t>
            </a:r>
            <a:r>
              <a:rPr lang="en-GB" sz="3200">
                <a:solidFill>
                  <a:schemeClr val="accent4">
                    <a:lumMod val="75000"/>
                  </a:schemeClr>
                </a:solidFill>
                <a:latin typeface="American Typewriter" charset="0"/>
                <a:ea typeface="American Typewriter" charset="0"/>
                <a:cs typeface="American Typewriter" charset="0"/>
              </a:rPr>
              <a:t>A</a:t>
            </a:r>
            <a:endParaRPr lang="en-US" sz="3200">
              <a:solidFill>
                <a:schemeClr val="accent6"/>
              </a:solidFill>
            </a:endParaRPr>
          </a:p>
        </p:txBody>
      </p:sp>
      <p:cxnSp>
        <p:nvCxnSpPr>
          <p:cNvPr id="10" name="Straight Arrow Connector 9"/>
          <p:cNvCxnSpPr/>
          <p:nvPr/>
        </p:nvCxnSpPr>
        <p:spPr>
          <a:xfrm flipV="1">
            <a:off x="2965870" y="3562894"/>
            <a:ext cx="1581705" cy="94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3" idx="3"/>
            <a:endCxn id="6" idx="1"/>
          </p:cNvCxnSpPr>
          <p:nvPr/>
        </p:nvCxnSpPr>
        <p:spPr>
          <a:xfrm>
            <a:off x="7372557" y="3562895"/>
            <a:ext cx="1923842" cy="94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4547575" y="5477562"/>
            <a:ext cx="2654060" cy="584775"/>
          </a:xfrm>
          <a:prstGeom prst="rect">
            <a:avLst/>
          </a:prstGeom>
          <a:noFill/>
        </p:spPr>
        <p:txBody>
          <a:bodyPr wrap="none" rtlCol="0">
            <a:spAutoFit/>
          </a:bodyPr>
          <a:lstStyle/>
          <a:p>
            <a:r>
              <a:rPr lang="en-GB" sz="3200" smtClean="0">
                <a:solidFill>
                  <a:srgbClr val="FF0000"/>
                </a:solidFill>
                <a:latin typeface="American Typewriter" charset="0"/>
                <a:ea typeface="American Typewriter" charset="0"/>
                <a:cs typeface="American Typewriter" charset="0"/>
              </a:rPr>
              <a:t>T</a:t>
            </a:r>
            <a:r>
              <a:rPr lang="en-GB" sz="3200" smtClean="0">
                <a:latin typeface="American Typewriter" charset="0"/>
                <a:ea typeface="American Typewriter" charset="0"/>
                <a:cs typeface="American Typewriter" charset="0"/>
              </a:rPr>
              <a:t>GAGGCTT</a:t>
            </a:r>
            <a:r>
              <a:rPr lang="en-GB" sz="3200">
                <a:solidFill>
                  <a:srgbClr val="00B0F0"/>
                </a:solidFill>
                <a:latin typeface="American Typewriter" charset="0"/>
                <a:ea typeface="American Typewriter" charset="0"/>
                <a:cs typeface="American Typewriter" charset="0"/>
              </a:rPr>
              <a:t>C</a:t>
            </a:r>
            <a:endParaRPr lang="en-US" sz="3200">
              <a:solidFill>
                <a:srgbClr val="00B0F0"/>
              </a:solidFill>
            </a:endParaRPr>
          </a:p>
        </p:txBody>
      </p:sp>
      <p:cxnSp>
        <p:nvCxnSpPr>
          <p:cNvPr id="32" name="Straight Arrow Connector 31"/>
          <p:cNvCxnSpPr>
            <a:stCxn id="4" idx="2"/>
          </p:cNvCxnSpPr>
          <p:nvPr/>
        </p:nvCxnSpPr>
        <p:spPr>
          <a:xfrm>
            <a:off x="1713382" y="3864688"/>
            <a:ext cx="2797230" cy="1612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5906759" y="1435637"/>
            <a:ext cx="0" cy="18442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510612" y="850861"/>
            <a:ext cx="2673104" cy="584775"/>
          </a:xfrm>
          <a:prstGeom prst="rect">
            <a:avLst/>
          </a:prstGeom>
          <a:noFill/>
        </p:spPr>
        <p:txBody>
          <a:bodyPr wrap="none" rtlCol="0">
            <a:spAutoFit/>
          </a:bodyPr>
          <a:lstStyle/>
          <a:p>
            <a:r>
              <a:rPr lang="en-GB" sz="3200" smtClean="0">
                <a:latin typeface="American Typewriter" charset="0"/>
                <a:ea typeface="American Typewriter" charset="0"/>
                <a:cs typeface="American Typewriter" charset="0"/>
              </a:rPr>
              <a:t>GAGGCTT</a:t>
            </a:r>
            <a:r>
              <a:rPr lang="en-GB" sz="3200">
                <a:solidFill>
                  <a:schemeClr val="accent4">
                    <a:lumMod val="75000"/>
                  </a:schemeClr>
                </a:solidFill>
                <a:latin typeface="American Typewriter" charset="0"/>
                <a:ea typeface="American Typewriter" charset="0"/>
                <a:cs typeface="American Typewriter" charset="0"/>
              </a:rPr>
              <a:t>A</a:t>
            </a:r>
            <a:r>
              <a:rPr lang="en-GB" sz="3200" smtClean="0">
                <a:solidFill>
                  <a:schemeClr val="accent6"/>
                </a:solidFill>
                <a:latin typeface="American Typewriter" charset="0"/>
                <a:ea typeface="American Typewriter" charset="0"/>
                <a:cs typeface="American Typewriter" charset="0"/>
              </a:rPr>
              <a:t>T</a:t>
            </a:r>
            <a:endParaRPr lang="en-US" sz="3200">
              <a:solidFill>
                <a:schemeClr val="accent6"/>
              </a:solidFill>
            </a:endParaRPr>
          </a:p>
        </p:txBody>
      </p:sp>
    </p:spTree>
    <p:extLst>
      <p:ext uri="{BB962C8B-B14F-4D97-AF65-F5344CB8AC3E}">
        <p14:creationId xmlns:p14="http://schemas.microsoft.com/office/powerpoint/2010/main" val="8837529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687142" y="3270507"/>
            <a:ext cx="2685415" cy="584775"/>
          </a:xfrm>
          <a:prstGeom prst="rect">
            <a:avLst/>
          </a:prstGeom>
          <a:noFill/>
        </p:spPr>
        <p:txBody>
          <a:bodyPr wrap="none" rtlCol="0">
            <a:spAutoFit/>
          </a:bodyPr>
          <a:lstStyle/>
          <a:p>
            <a:r>
              <a:rPr lang="en-GB" sz="3200" smtClean="0">
                <a:solidFill>
                  <a:srgbClr val="FF0000"/>
                </a:solidFill>
                <a:latin typeface="American Typewriter" charset="0"/>
                <a:ea typeface="American Typewriter" charset="0"/>
                <a:cs typeface="American Typewriter" charset="0"/>
              </a:rPr>
              <a:t>T</a:t>
            </a:r>
            <a:r>
              <a:rPr lang="en-GB" sz="3200" smtClean="0">
                <a:latin typeface="American Typewriter" charset="0"/>
                <a:ea typeface="American Typewriter" charset="0"/>
                <a:cs typeface="American Typewriter" charset="0"/>
              </a:rPr>
              <a:t>GAGGCTT</a:t>
            </a:r>
            <a:r>
              <a:rPr lang="en-GB" sz="3200">
                <a:solidFill>
                  <a:schemeClr val="accent4">
                    <a:lumMod val="75000"/>
                  </a:schemeClr>
                </a:solidFill>
                <a:latin typeface="American Typewriter" charset="0"/>
                <a:ea typeface="American Typewriter" charset="0"/>
                <a:cs typeface="American Typewriter" charset="0"/>
              </a:rPr>
              <a:t>A</a:t>
            </a:r>
            <a:endParaRPr lang="en-US" sz="3200">
              <a:solidFill>
                <a:schemeClr val="accent6"/>
              </a:solidFill>
            </a:endParaRPr>
          </a:p>
        </p:txBody>
      </p:sp>
      <p:sp>
        <p:nvSpPr>
          <p:cNvPr id="4" name="TextBox 3"/>
          <p:cNvSpPr txBox="1"/>
          <p:nvPr/>
        </p:nvSpPr>
        <p:spPr>
          <a:xfrm>
            <a:off x="386352" y="3279913"/>
            <a:ext cx="2654060" cy="584775"/>
          </a:xfrm>
          <a:prstGeom prst="rect">
            <a:avLst/>
          </a:prstGeom>
          <a:noFill/>
        </p:spPr>
        <p:txBody>
          <a:bodyPr wrap="none" rtlCol="0">
            <a:spAutoFit/>
          </a:bodyPr>
          <a:lstStyle/>
          <a:p>
            <a:r>
              <a:rPr lang="en-GB" sz="3200" smtClean="0">
                <a:solidFill>
                  <a:srgbClr val="FF0000"/>
                </a:solidFill>
                <a:latin typeface="American Typewriter" charset="0"/>
                <a:ea typeface="American Typewriter" charset="0"/>
                <a:cs typeface="American Typewriter" charset="0"/>
              </a:rPr>
              <a:t>TT</a:t>
            </a:r>
            <a:r>
              <a:rPr lang="en-GB" sz="3200" smtClean="0">
                <a:latin typeface="American Typewriter" charset="0"/>
                <a:ea typeface="American Typewriter" charset="0"/>
                <a:cs typeface="American Typewriter" charset="0"/>
              </a:rPr>
              <a:t>GAGGCTT</a:t>
            </a:r>
            <a:endParaRPr lang="en-US" sz="3200">
              <a:solidFill>
                <a:schemeClr val="accent6"/>
              </a:solidFill>
            </a:endParaRPr>
          </a:p>
        </p:txBody>
      </p:sp>
      <p:sp>
        <p:nvSpPr>
          <p:cNvPr id="6" name="TextBox 5"/>
          <p:cNvSpPr txBox="1"/>
          <p:nvPr/>
        </p:nvSpPr>
        <p:spPr>
          <a:xfrm>
            <a:off x="9296399" y="3279913"/>
            <a:ext cx="2749151" cy="584775"/>
          </a:xfrm>
          <a:prstGeom prst="rect">
            <a:avLst/>
          </a:prstGeom>
          <a:noFill/>
        </p:spPr>
        <p:txBody>
          <a:bodyPr wrap="none" rtlCol="0">
            <a:spAutoFit/>
          </a:bodyPr>
          <a:lstStyle/>
          <a:p>
            <a:r>
              <a:rPr lang="en-GB" sz="3200" smtClean="0">
                <a:latin typeface="American Typewriter" charset="0"/>
                <a:ea typeface="American Typewriter" charset="0"/>
                <a:cs typeface="American Typewriter" charset="0"/>
              </a:rPr>
              <a:t>GAGGCTT</a:t>
            </a:r>
            <a:r>
              <a:rPr lang="en-GB" sz="3200">
                <a:solidFill>
                  <a:schemeClr val="accent4">
                    <a:lumMod val="75000"/>
                  </a:schemeClr>
                </a:solidFill>
                <a:latin typeface="American Typewriter" charset="0"/>
                <a:ea typeface="American Typewriter" charset="0"/>
                <a:cs typeface="American Typewriter" charset="0"/>
              </a:rPr>
              <a:t>A</a:t>
            </a:r>
            <a:r>
              <a:rPr lang="en-GB" sz="3200">
                <a:solidFill>
                  <a:schemeClr val="accent4">
                    <a:lumMod val="75000"/>
                  </a:schemeClr>
                </a:solidFill>
                <a:latin typeface="American Typewriter" charset="0"/>
                <a:ea typeface="American Typewriter" charset="0"/>
                <a:cs typeface="American Typewriter" charset="0"/>
              </a:rPr>
              <a:t>A</a:t>
            </a:r>
            <a:endParaRPr lang="en-US" sz="3200">
              <a:solidFill>
                <a:schemeClr val="accent6"/>
              </a:solidFill>
            </a:endParaRPr>
          </a:p>
        </p:txBody>
      </p:sp>
      <p:cxnSp>
        <p:nvCxnSpPr>
          <p:cNvPr id="10" name="Straight Arrow Connector 9"/>
          <p:cNvCxnSpPr/>
          <p:nvPr/>
        </p:nvCxnSpPr>
        <p:spPr>
          <a:xfrm flipV="1">
            <a:off x="2965870" y="3562894"/>
            <a:ext cx="1581705" cy="94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3" idx="3"/>
            <a:endCxn id="6" idx="1"/>
          </p:cNvCxnSpPr>
          <p:nvPr/>
        </p:nvCxnSpPr>
        <p:spPr>
          <a:xfrm>
            <a:off x="7372557" y="3562895"/>
            <a:ext cx="1923842" cy="94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4547575" y="5477562"/>
            <a:ext cx="2654060" cy="584775"/>
          </a:xfrm>
          <a:prstGeom prst="rect">
            <a:avLst/>
          </a:prstGeom>
          <a:noFill/>
        </p:spPr>
        <p:txBody>
          <a:bodyPr wrap="none" rtlCol="0">
            <a:spAutoFit/>
          </a:bodyPr>
          <a:lstStyle/>
          <a:p>
            <a:r>
              <a:rPr lang="en-GB" sz="3200" smtClean="0">
                <a:solidFill>
                  <a:srgbClr val="FF0000"/>
                </a:solidFill>
                <a:latin typeface="American Typewriter" charset="0"/>
                <a:ea typeface="American Typewriter" charset="0"/>
                <a:cs typeface="American Typewriter" charset="0"/>
              </a:rPr>
              <a:t>T</a:t>
            </a:r>
            <a:r>
              <a:rPr lang="en-GB" sz="3200" smtClean="0">
                <a:latin typeface="American Typewriter" charset="0"/>
                <a:ea typeface="American Typewriter" charset="0"/>
                <a:cs typeface="American Typewriter" charset="0"/>
              </a:rPr>
              <a:t>GAGGCTT</a:t>
            </a:r>
            <a:r>
              <a:rPr lang="en-GB" sz="3200">
                <a:solidFill>
                  <a:srgbClr val="00B0F0"/>
                </a:solidFill>
                <a:latin typeface="American Typewriter" charset="0"/>
                <a:ea typeface="American Typewriter" charset="0"/>
                <a:cs typeface="American Typewriter" charset="0"/>
              </a:rPr>
              <a:t>C</a:t>
            </a:r>
            <a:endParaRPr lang="en-US" sz="3200">
              <a:solidFill>
                <a:srgbClr val="00B0F0"/>
              </a:solidFill>
            </a:endParaRPr>
          </a:p>
        </p:txBody>
      </p:sp>
      <p:cxnSp>
        <p:nvCxnSpPr>
          <p:cNvPr id="32" name="Straight Arrow Connector 31"/>
          <p:cNvCxnSpPr>
            <a:stCxn id="4" idx="2"/>
          </p:cNvCxnSpPr>
          <p:nvPr/>
        </p:nvCxnSpPr>
        <p:spPr>
          <a:xfrm>
            <a:off x="1713382" y="3864688"/>
            <a:ext cx="2797230" cy="1612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3980293" y="2974083"/>
            <a:ext cx="637066" cy="369332"/>
          </a:xfrm>
          <a:prstGeom prst="rect">
            <a:avLst/>
          </a:prstGeom>
          <a:noFill/>
        </p:spPr>
        <p:txBody>
          <a:bodyPr wrap="square" rtlCol="0">
            <a:spAutoFit/>
          </a:bodyPr>
          <a:lstStyle/>
          <a:p>
            <a:r>
              <a:rPr lang="en-US" smtClean="0"/>
              <a:t>101</a:t>
            </a:r>
            <a:endParaRPr lang="en-US"/>
          </a:p>
        </p:txBody>
      </p:sp>
      <p:sp>
        <p:nvSpPr>
          <p:cNvPr id="7" name="TextBox 6"/>
          <p:cNvSpPr txBox="1"/>
          <p:nvPr/>
        </p:nvSpPr>
        <p:spPr>
          <a:xfrm>
            <a:off x="2830788" y="3982690"/>
            <a:ext cx="562418" cy="369332"/>
          </a:xfrm>
          <a:prstGeom prst="rect">
            <a:avLst/>
          </a:prstGeom>
          <a:noFill/>
        </p:spPr>
        <p:txBody>
          <a:bodyPr wrap="square" rtlCol="0">
            <a:spAutoFit/>
          </a:bodyPr>
          <a:lstStyle/>
          <a:p>
            <a:r>
              <a:rPr lang="en-US" smtClean="0"/>
              <a:t>48</a:t>
            </a:r>
            <a:endParaRPr lang="en-US"/>
          </a:p>
        </p:txBody>
      </p:sp>
      <p:sp>
        <p:nvSpPr>
          <p:cNvPr id="13" name="TextBox 12"/>
          <p:cNvSpPr txBox="1"/>
          <p:nvPr/>
        </p:nvSpPr>
        <p:spPr>
          <a:xfrm>
            <a:off x="5906759" y="2274701"/>
            <a:ext cx="783905" cy="369332"/>
          </a:xfrm>
          <a:prstGeom prst="rect">
            <a:avLst/>
          </a:prstGeom>
          <a:noFill/>
        </p:spPr>
        <p:txBody>
          <a:bodyPr wrap="square" rtlCol="0">
            <a:spAutoFit/>
          </a:bodyPr>
          <a:lstStyle/>
          <a:p>
            <a:r>
              <a:rPr lang="en-US" smtClean="0"/>
              <a:t>53</a:t>
            </a:r>
            <a:endParaRPr lang="en-US"/>
          </a:p>
        </p:txBody>
      </p:sp>
      <p:sp>
        <p:nvSpPr>
          <p:cNvPr id="14" name="TextBox 13"/>
          <p:cNvSpPr txBox="1"/>
          <p:nvPr/>
        </p:nvSpPr>
        <p:spPr>
          <a:xfrm>
            <a:off x="8257526" y="3095247"/>
            <a:ext cx="562418" cy="369332"/>
          </a:xfrm>
          <a:prstGeom prst="rect">
            <a:avLst/>
          </a:prstGeom>
          <a:noFill/>
        </p:spPr>
        <p:txBody>
          <a:bodyPr wrap="square" rtlCol="0">
            <a:spAutoFit/>
          </a:bodyPr>
          <a:lstStyle/>
          <a:p>
            <a:r>
              <a:rPr lang="en-US"/>
              <a:t>2</a:t>
            </a:r>
          </a:p>
        </p:txBody>
      </p:sp>
      <p:cxnSp>
        <p:nvCxnSpPr>
          <p:cNvPr id="16" name="Straight Arrow Connector 15"/>
          <p:cNvCxnSpPr/>
          <p:nvPr/>
        </p:nvCxnSpPr>
        <p:spPr>
          <a:xfrm flipV="1">
            <a:off x="5906759" y="1435637"/>
            <a:ext cx="0" cy="18442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4510612" y="850861"/>
            <a:ext cx="2673104" cy="584775"/>
          </a:xfrm>
          <a:prstGeom prst="rect">
            <a:avLst/>
          </a:prstGeom>
          <a:noFill/>
        </p:spPr>
        <p:txBody>
          <a:bodyPr wrap="none" rtlCol="0">
            <a:spAutoFit/>
          </a:bodyPr>
          <a:lstStyle/>
          <a:p>
            <a:r>
              <a:rPr lang="en-GB" sz="3200" smtClean="0">
                <a:latin typeface="American Typewriter" charset="0"/>
                <a:ea typeface="American Typewriter" charset="0"/>
                <a:cs typeface="American Typewriter" charset="0"/>
              </a:rPr>
              <a:t>GAGGCTT</a:t>
            </a:r>
            <a:r>
              <a:rPr lang="en-GB" sz="3200">
                <a:solidFill>
                  <a:schemeClr val="accent4">
                    <a:lumMod val="75000"/>
                  </a:schemeClr>
                </a:solidFill>
                <a:latin typeface="American Typewriter" charset="0"/>
                <a:ea typeface="American Typewriter" charset="0"/>
                <a:cs typeface="American Typewriter" charset="0"/>
              </a:rPr>
              <a:t>A</a:t>
            </a:r>
            <a:r>
              <a:rPr lang="en-GB" sz="3200" smtClean="0">
                <a:solidFill>
                  <a:schemeClr val="accent6"/>
                </a:solidFill>
                <a:latin typeface="American Typewriter" charset="0"/>
                <a:ea typeface="American Typewriter" charset="0"/>
                <a:cs typeface="American Typewriter" charset="0"/>
              </a:rPr>
              <a:t>T</a:t>
            </a:r>
            <a:endParaRPr lang="en-US" sz="3200">
              <a:solidFill>
                <a:schemeClr val="accent6"/>
              </a:solidFill>
            </a:endParaRPr>
          </a:p>
        </p:txBody>
      </p:sp>
    </p:spTree>
    <p:extLst>
      <p:ext uri="{BB962C8B-B14F-4D97-AF65-F5344CB8AC3E}">
        <p14:creationId xmlns:p14="http://schemas.microsoft.com/office/powerpoint/2010/main" val="41336621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510612" y="850861"/>
            <a:ext cx="2673104" cy="584775"/>
          </a:xfrm>
          <a:prstGeom prst="rect">
            <a:avLst/>
          </a:prstGeom>
          <a:noFill/>
        </p:spPr>
        <p:txBody>
          <a:bodyPr wrap="none" rtlCol="0">
            <a:spAutoFit/>
          </a:bodyPr>
          <a:lstStyle/>
          <a:p>
            <a:r>
              <a:rPr lang="en-GB" sz="3200" smtClean="0">
                <a:latin typeface="American Typewriter" charset="0"/>
                <a:ea typeface="American Typewriter" charset="0"/>
                <a:cs typeface="American Typewriter" charset="0"/>
              </a:rPr>
              <a:t>GAGGCTT</a:t>
            </a:r>
            <a:r>
              <a:rPr lang="en-GB" sz="3200">
                <a:solidFill>
                  <a:schemeClr val="accent4">
                    <a:lumMod val="75000"/>
                  </a:schemeClr>
                </a:solidFill>
                <a:latin typeface="American Typewriter" charset="0"/>
                <a:ea typeface="American Typewriter" charset="0"/>
                <a:cs typeface="American Typewriter" charset="0"/>
              </a:rPr>
              <a:t>A</a:t>
            </a:r>
            <a:r>
              <a:rPr lang="en-GB" sz="3200" smtClean="0">
                <a:solidFill>
                  <a:schemeClr val="accent6"/>
                </a:solidFill>
                <a:latin typeface="American Typewriter" charset="0"/>
                <a:ea typeface="American Typewriter" charset="0"/>
                <a:cs typeface="American Typewriter" charset="0"/>
              </a:rPr>
              <a:t>T</a:t>
            </a:r>
            <a:endParaRPr lang="en-US" sz="3200">
              <a:solidFill>
                <a:schemeClr val="accent6"/>
              </a:solidFill>
            </a:endParaRPr>
          </a:p>
        </p:txBody>
      </p:sp>
      <p:sp>
        <p:nvSpPr>
          <p:cNvPr id="3" name="TextBox 2"/>
          <p:cNvSpPr txBox="1"/>
          <p:nvPr/>
        </p:nvSpPr>
        <p:spPr>
          <a:xfrm>
            <a:off x="4687142" y="3270507"/>
            <a:ext cx="2685415" cy="584775"/>
          </a:xfrm>
          <a:prstGeom prst="rect">
            <a:avLst/>
          </a:prstGeom>
          <a:noFill/>
        </p:spPr>
        <p:txBody>
          <a:bodyPr wrap="none" rtlCol="0">
            <a:spAutoFit/>
          </a:bodyPr>
          <a:lstStyle/>
          <a:p>
            <a:r>
              <a:rPr lang="en-GB" sz="3200">
                <a:solidFill>
                  <a:srgbClr val="FF0000"/>
                </a:solidFill>
                <a:latin typeface="American Typewriter" charset="0"/>
                <a:ea typeface="American Typewriter" charset="0"/>
                <a:cs typeface="American Typewriter" charset="0"/>
              </a:rPr>
              <a:t>T</a:t>
            </a:r>
            <a:r>
              <a:rPr lang="en-GB" sz="3200" smtClean="0">
                <a:latin typeface="American Typewriter" charset="0"/>
                <a:ea typeface="American Typewriter" charset="0"/>
                <a:cs typeface="American Typewriter" charset="0"/>
              </a:rPr>
              <a:t>GAGGCTT</a:t>
            </a:r>
            <a:r>
              <a:rPr lang="en-GB" sz="3200" smtClean="0">
                <a:solidFill>
                  <a:schemeClr val="accent4">
                    <a:lumMod val="75000"/>
                  </a:schemeClr>
                </a:solidFill>
                <a:latin typeface="American Typewriter" charset="0"/>
                <a:ea typeface="American Typewriter" charset="0"/>
                <a:cs typeface="American Typewriter" charset="0"/>
              </a:rPr>
              <a:t>A</a:t>
            </a:r>
            <a:endParaRPr lang="en-US" sz="3200">
              <a:solidFill>
                <a:schemeClr val="accent4">
                  <a:lumMod val="75000"/>
                </a:schemeClr>
              </a:solidFill>
            </a:endParaRPr>
          </a:p>
        </p:txBody>
      </p:sp>
      <p:sp>
        <p:nvSpPr>
          <p:cNvPr id="4" name="TextBox 3"/>
          <p:cNvSpPr txBox="1"/>
          <p:nvPr/>
        </p:nvSpPr>
        <p:spPr>
          <a:xfrm>
            <a:off x="386352" y="3279913"/>
            <a:ext cx="2654060" cy="584775"/>
          </a:xfrm>
          <a:prstGeom prst="rect">
            <a:avLst/>
          </a:prstGeom>
          <a:noFill/>
        </p:spPr>
        <p:txBody>
          <a:bodyPr wrap="none" rtlCol="0">
            <a:spAutoFit/>
          </a:bodyPr>
          <a:lstStyle/>
          <a:p>
            <a:r>
              <a:rPr lang="en-GB" sz="3200" smtClean="0">
                <a:solidFill>
                  <a:srgbClr val="FF0000"/>
                </a:solidFill>
                <a:latin typeface="American Typewriter" charset="0"/>
                <a:ea typeface="American Typewriter" charset="0"/>
                <a:cs typeface="American Typewriter" charset="0"/>
              </a:rPr>
              <a:t>TT</a:t>
            </a:r>
            <a:r>
              <a:rPr lang="en-GB" sz="3200" smtClean="0">
                <a:latin typeface="American Typewriter" charset="0"/>
                <a:ea typeface="American Typewriter" charset="0"/>
                <a:cs typeface="American Typewriter" charset="0"/>
              </a:rPr>
              <a:t>GAGGCTT</a:t>
            </a:r>
            <a:endParaRPr lang="en-US" sz="3200">
              <a:solidFill>
                <a:schemeClr val="accent6"/>
              </a:solidFill>
            </a:endParaRPr>
          </a:p>
        </p:txBody>
      </p:sp>
      <p:cxnSp>
        <p:nvCxnSpPr>
          <p:cNvPr id="10" name="Straight Arrow Connector 9"/>
          <p:cNvCxnSpPr/>
          <p:nvPr/>
        </p:nvCxnSpPr>
        <p:spPr>
          <a:xfrm flipV="1">
            <a:off x="2965870" y="3562894"/>
            <a:ext cx="1581705" cy="940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flipV="1">
            <a:off x="5906759" y="1435637"/>
            <a:ext cx="0" cy="18442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4547575" y="5477562"/>
            <a:ext cx="2654060" cy="584775"/>
          </a:xfrm>
          <a:prstGeom prst="rect">
            <a:avLst/>
          </a:prstGeom>
          <a:noFill/>
        </p:spPr>
        <p:txBody>
          <a:bodyPr wrap="none" rtlCol="0">
            <a:spAutoFit/>
          </a:bodyPr>
          <a:lstStyle/>
          <a:p>
            <a:r>
              <a:rPr lang="en-GB" sz="3200" smtClean="0">
                <a:solidFill>
                  <a:srgbClr val="FF0000"/>
                </a:solidFill>
                <a:latin typeface="American Typewriter" charset="0"/>
                <a:ea typeface="American Typewriter" charset="0"/>
                <a:cs typeface="American Typewriter" charset="0"/>
              </a:rPr>
              <a:t>T</a:t>
            </a:r>
            <a:r>
              <a:rPr lang="en-GB" sz="3200" smtClean="0">
                <a:latin typeface="American Typewriter" charset="0"/>
                <a:ea typeface="American Typewriter" charset="0"/>
                <a:cs typeface="American Typewriter" charset="0"/>
              </a:rPr>
              <a:t>GAGGCTT</a:t>
            </a:r>
            <a:r>
              <a:rPr lang="en-GB" sz="3200" smtClean="0">
                <a:solidFill>
                  <a:srgbClr val="00B0F0"/>
                </a:solidFill>
                <a:latin typeface="American Typewriter" charset="0"/>
                <a:ea typeface="American Typewriter" charset="0"/>
                <a:cs typeface="American Typewriter" charset="0"/>
              </a:rPr>
              <a:t>C</a:t>
            </a:r>
            <a:endParaRPr lang="en-US" sz="3200">
              <a:solidFill>
                <a:srgbClr val="00B0F0"/>
              </a:solidFill>
            </a:endParaRPr>
          </a:p>
        </p:txBody>
      </p:sp>
      <p:cxnSp>
        <p:nvCxnSpPr>
          <p:cNvPr id="32" name="Straight Arrow Connector 31"/>
          <p:cNvCxnSpPr>
            <a:stCxn id="4" idx="2"/>
          </p:cNvCxnSpPr>
          <p:nvPr/>
        </p:nvCxnSpPr>
        <p:spPr>
          <a:xfrm>
            <a:off x="1713382" y="3864688"/>
            <a:ext cx="2797230" cy="16128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3120887" y="4075043"/>
            <a:ext cx="340158" cy="461665"/>
          </a:xfrm>
          <a:prstGeom prst="rect">
            <a:avLst/>
          </a:prstGeom>
          <a:noFill/>
        </p:spPr>
        <p:txBody>
          <a:bodyPr wrap="none" rtlCol="0">
            <a:spAutoFit/>
          </a:bodyPr>
          <a:lstStyle/>
          <a:p>
            <a:r>
              <a:rPr lang="en-US" sz="2400" smtClean="0">
                <a:solidFill>
                  <a:srgbClr val="FFC000"/>
                </a:solidFill>
              </a:rPr>
              <a:t>1</a:t>
            </a:r>
            <a:endParaRPr lang="en-US" sz="2400">
              <a:solidFill>
                <a:srgbClr val="FFC000"/>
              </a:solidFill>
            </a:endParaRPr>
          </a:p>
        </p:txBody>
      </p:sp>
      <p:sp>
        <p:nvSpPr>
          <p:cNvPr id="7" name="TextBox 6"/>
          <p:cNvSpPr txBox="1"/>
          <p:nvPr/>
        </p:nvSpPr>
        <p:spPr>
          <a:xfrm>
            <a:off x="3419062" y="3041856"/>
            <a:ext cx="562418" cy="461665"/>
          </a:xfrm>
          <a:prstGeom prst="rect">
            <a:avLst/>
          </a:prstGeom>
          <a:noFill/>
        </p:spPr>
        <p:txBody>
          <a:bodyPr wrap="square" rtlCol="0">
            <a:spAutoFit/>
          </a:bodyPr>
          <a:lstStyle/>
          <a:p>
            <a:r>
              <a:rPr lang="en-US" sz="2400" smtClean="0">
                <a:solidFill>
                  <a:srgbClr val="FFC000"/>
                </a:solidFill>
              </a:rPr>
              <a:t>2</a:t>
            </a:r>
            <a:endParaRPr lang="en-US" sz="2400">
              <a:solidFill>
                <a:srgbClr val="FFC000"/>
              </a:solidFill>
            </a:endParaRPr>
          </a:p>
        </p:txBody>
      </p:sp>
      <p:sp>
        <p:nvSpPr>
          <p:cNvPr id="13" name="TextBox 12"/>
          <p:cNvSpPr txBox="1"/>
          <p:nvPr/>
        </p:nvSpPr>
        <p:spPr>
          <a:xfrm>
            <a:off x="5906759" y="2274701"/>
            <a:ext cx="783905" cy="461665"/>
          </a:xfrm>
          <a:prstGeom prst="rect">
            <a:avLst/>
          </a:prstGeom>
          <a:noFill/>
        </p:spPr>
        <p:txBody>
          <a:bodyPr wrap="square" rtlCol="0">
            <a:spAutoFit/>
          </a:bodyPr>
          <a:lstStyle/>
          <a:p>
            <a:r>
              <a:rPr lang="en-US" sz="2400" smtClean="0">
                <a:solidFill>
                  <a:srgbClr val="FFC000"/>
                </a:solidFill>
              </a:rPr>
              <a:t>1</a:t>
            </a:r>
            <a:endParaRPr lang="en-US" sz="2400">
              <a:solidFill>
                <a:srgbClr val="FFC000"/>
              </a:solidFill>
            </a:endParaRPr>
          </a:p>
        </p:txBody>
      </p:sp>
      <p:sp>
        <p:nvSpPr>
          <p:cNvPr id="15" name="TextBox 14"/>
          <p:cNvSpPr txBox="1"/>
          <p:nvPr/>
        </p:nvSpPr>
        <p:spPr>
          <a:xfrm>
            <a:off x="7832039" y="1643759"/>
            <a:ext cx="3949223" cy="4216539"/>
          </a:xfrm>
          <a:prstGeom prst="rect">
            <a:avLst/>
          </a:prstGeom>
          <a:noFill/>
        </p:spPr>
        <p:txBody>
          <a:bodyPr wrap="none" rtlCol="0">
            <a:spAutoFit/>
          </a:bodyPr>
          <a:lstStyle/>
          <a:p>
            <a:r>
              <a:rPr lang="en-GB" sz="4000" smtClean="0">
                <a:solidFill>
                  <a:srgbClr val="FF0000"/>
                </a:solidFill>
                <a:latin typeface="American Typewriter" charset="0"/>
                <a:ea typeface="American Typewriter" charset="0"/>
                <a:cs typeface="American Typewriter" charset="0"/>
              </a:rPr>
              <a:t>TT</a:t>
            </a:r>
            <a:r>
              <a:rPr lang="en-GB" sz="4000" smtClean="0">
                <a:latin typeface="American Typewriter" charset="0"/>
                <a:ea typeface="American Typewriter" charset="0"/>
                <a:cs typeface="American Typewriter" charset="0"/>
              </a:rPr>
              <a:t>GAGGCTT</a:t>
            </a:r>
            <a:r>
              <a:rPr lang="en-GB" sz="4000">
                <a:solidFill>
                  <a:schemeClr val="accent4">
                    <a:lumMod val="75000"/>
                  </a:schemeClr>
                </a:solidFill>
                <a:latin typeface="American Typewriter" charset="0"/>
                <a:ea typeface="American Typewriter" charset="0"/>
                <a:cs typeface="American Typewriter" charset="0"/>
              </a:rPr>
              <a:t>A</a:t>
            </a:r>
            <a:r>
              <a:rPr lang="en-GB" sz="4000" smtClean="0">
                <a:solidFill>
                  <a:schemeClr val="accent6"/>
                </a:solidFill>
                <a:latin typeface="American Typewriter" charset="0"/>
                <a:ea typeface="American Typewriter" charset="0"/>
                <a:cs typeface="American Typewriter" charset="0"/>
              </a:rPr>
              <a:t>T</a:t>
            </a:r>
            <a:endParaRPr lang="en-US" sz="4000">
              <a:solidFill>
                <a:schemeClr val="accent6"/>
              </a:solidFill>
            </a:endParaRPr>
          </a:p>
          <a:p>
            <a:endParaRPr lang="en-GB" sz="4000" smtClean="0">
              <a:solidFill>
                <a:srgbClr val="FF0000"/>
              </a:solidFill>
              <a:latin typeface="American Typewriter" charset="0"/>
              <a:ea typeface="American Typewriter" charset="0"/>
              <a:cs typeface="American Typewriter" charset="0"/>
            </a:endParaRPr>
          </a:p>
          <a:p>
            <a:r>
              <a:rPr lang="en-GB" sz="4000" smtClean="0">
                <a:solidFill>
                  <a:srgbClr val="FF0000"/>
                </a:solidFill>
                <a:latin typeface="American Typewriter" charset="0"/>
                <a:ea typeface="American Typewriter" charset="0"/>
                <a:cs typeface="American Typewriter" charset="0"/>
              </a:rPr>
              <a:t>TT</a:t>
            </a:r>
            <a:r>
              <a:rPr lang="en-GB" sz="4000" smtClean="0">
                <a:latin typeface="American Typewriter" charset="0"/>
                <a:ea typeface="American Typewriter" charset="0"/>
                <a:cs typeface="American Typewriter" charset="0"/>
              </a:rPr>
              <a:t>GAGGCTT</a:t>
            </a:r>
            <a:r>
              <a:rPr lang="en-GB" sz="4000" smtClean="0">
                <a:solidFill>
                  <a:schemeClr val="accent4">
                    <a:lumMod val="75000"/>
                  </a:schemeClr>
                </a:solidFill>
                <a:latin typeface="American Typewriter" charset="0"/>
                <a:ea typeface="American Typewriter" charset="0"/>
                <a:cs typeface="American Typewriter" charset="0"/>
              </a:rPr>
              <a:t>A</a:t>
            </a:r>
            <a:endParaRPr lang="en-US" sz="4000">
              <a:solidFill>
                <a:schemeClr val="accent4">
                  <a:lumMod val="75000"/>
                </a:schemeClr>
              </a:solidFill>
            </a:endParaRPr>
          </a:p>
          <a:p>
            <a:endParaRPr lang="en-US" sz="4000"/>
          </a:p>
          <a:p>
            <a:r>
              <a:rPr lang="en-GB" sz="4000" smtClean="0">
                <a:solidFill>
                  <a:srgbClr val="FF0000"/>
                </a:solidFill>
                <a:latin typeface="American Typewriter" charset="0"/>
                <a:ea typeface="American Typewriter" charset="0"/>
                <a:cs typeface="American Typewriter" charset="0"/>
              </a:rPr>
              <a:t>TT</a:t>
            </a:r>
            <a:r>
              <a:rPr lang="en-GB" sz="4000" smtClean="0">
                <a:latin typeface="American Typewriter" charset="0"/>
                <a:ea typeface="American Typewriter" charset="0"/>
                <a:cs typeface="American Typewriter" charset="0"/>
              </a:rPr>
              <a:t>GAGGCTT</a:t>
            </a:r>
            <a:r>
              <a:rPr lang="en-GB" sz="4000">
                <a:solidFill>
                  <a:srgbClr val="00B0F0"/>
                </a:solidFill>
                <a:latin typeface="American Typewriter" charset="0"/>
                <a:ea typeface="American Typewriter" charset="0"/>
                <a:cs typeface="American Typewriter" charset="0"/>
              </a:rPr>
              <a:t>C</a:t>
            </a:r>
            <a:endParaRPr lang="en-US" sz="4000">
              <a:solidFill>
                <a:srgbClr val="00B0F0"/>
              </a:solidFill>
            </a:endParaRPr>
          </a:p>
          <a:p>
            <a:endParaRPr lang="en-US" sz="3200"/>
          </a:p>
          <a:p>
            <a:endParaRPr lang="en-US" sz="3600"/>
          </a:p>
        </p:txBody>
      </p:sp>
      <p:sp>
        <p:nvSpPr>
          <p:cNvPr id="16" name="Rectangle 15"/>
          <p:cNvSpPr/>
          <p:nvPr/>
        </p:nvSpPr>
        <p:spPr>
          <a:xfrm>
            <a:off x="7832039" y="1435636"/>
            <a:ext cx="4114796" cy="37128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77556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7582" y="99390"/>
            <a:ext cx="8468139" cy="6655980"/>
          </a:xfrm>
          <a:prstGeom prst="rect">
            <a:avLst/>
          </a:prstGeom>
        </p:spPr>
      </p:pic>
    </p:spTree>
    <p:extLst>
      <p:ext uri="{BB962C8B-B14F-4D97-AF65-F5344CB8AC3E}">
        <p14:creationId xmlns:p14="http://schemas.microsoft.com/office/powerpoint/2010/main" val="81036639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0669" y="238538"/>
            <a:ext cx="10058400" cy="6260331"/>
          </a:xfrm>
          <a:prstGeom prst="rect">
            <a:avLst/>
          </a:prstGeom>
        </p:spPr>
      </p:pic>
    </p:spTree>
    <p:extLst>
      <p:ext uri="{BB962C8B-B14F-4D97-AF65-F5344CB8AC3E}">
        <p14:creationId xmlns:p14="http://schemas.microsoft.com/office/powerpoint/2010/main" val="11682596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4886" y="1311964"/>
            <a:ext cx="2850589" cy="1200329"/>
          </a:xfrm>
          <a:prstGeom prst="rect">
            <a:avLst/>
          </a:prstGeom>
          <a:noFill/>
        </p:spPr>
        <p:txBody>
          <a:bodyPr wrap="none" rtlCol="0">
            <a:spAutoFit/>
          </a:bodyPr>
          <a:lstStyle/>
          <a:p>
            <a:r>
              <a:rPr lang="en-US" smtClean="0"/>
              <a:t>DnaAssembler</a:t>
            </a:r>
          </a:p>
          <a:p>
            <a:r>
              <a:rPr lang="en-US">
                <a:hlinkClick r:id="rId2"/>
              </a:rPr>
              <a:t>http://ben.ii</a:t>
            </a:r>
            <a:r>
              <a:rPr lang="en-US" smtClean="0">
                <a:hlinkClick r:id="rId2"/>
              </a:rPr>
              <a:t>.pw.edu.pl:9007</a:t>
            </a:r>
            <a:endParaRPr lang="en-US" smtClean="0"/>
          </a:p>
          <a:p>
            <a:endParaRPr lang="en-US"/>
          </a:p>
          <a:p>
            <a:endParaRPr lang="en-US"/>
          </a:p>
        </p:txBody>
      </p:sp>
      <p:sp>
        <p:nvSpPr>
          <p:cNvPr id="5" name="TextBox 4"/>
          <p:cNvSpPr txBox="1"/>
          <p:nvPr/>
        </p:nvSpPr>
        <p:spPr>
          <a:xfrm>
            <a:off x="834886" y="2842591"/>
            <a:ext cx="1550505" cy="369332"/>
          </a:xfrm>
          <a:prstGeom prst="rect">
            <a:avLst/>
          </a:prstGeom>
          <a:noFill/>
        </p:spPr>
        <p:txBody>
          <a:bodyPr wrap="square" rtlCol="0">
            <a:spAutoFit/>
          </a:bodyPr>
          <a:lstStyle/>
          <a:p>
            <a:r>
              <a:rPr lang="en-US" smtClean="0"/>
              <a:t>Dziękuję</a:t>
            </a:r>
            <a:endParaRPr lang="en-US"/>
          </a:p>
        </p:txBody>
      </p:sp>
    </p:spTree>
    <p:extLst>
      <p:ext uri="{BB962C8B-B14F-4D97-AF65-F5344CB8AC3E}">
        <p14:creationId xmlns:p14="http://schemas.microsoft.com/office/powerpoint/2010/main" val="106076249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30931" y="1057725"/>
            <a:ext cx="9603939" cy="3693319"/>
          </a:xfrm>
          <a:prstGeom prst="rect">
            <a:avLst/>
          </a:prstGeom>
        </p:spPr>
        <p:txBody>
          <a:bodyPr wrap="square">
            <a:spAutoFit/>
          </a:bodyPr>
          <a:lstStyle/>
          <a:p>
            <a:endParaRPr lang="en-US" smtClean="0">
              <a:hlinkClick r:id="rId2"/>
            </a:endParaRPr>
          </a:p>
          <a:p>
            <a:r>
              <a:rPr lang="en-US" smtClean="0">
                <a:hlinkClick r:id="rId2"/>
              </a:rPr>
              <a:t>http</a:t>
            </a:r>
            <a:r>
              <a:rPr lang="en-US">
                <a:hlinkClick r:id="rId2"/>
              </a:rPr>
              <a:t>://www.biostat.jhsph.edu/~</a:t>
            </a:r>
            <a:r>
              <a:rPr lang="en-US" smtClean="0">
                <a:hlinkClick r:id="rId2"/>
              </a:rPr>
              <a:t>khansen/LecIntro1.pdf</a:t>
            </a:r>
            <a:endParaRPr lang="en-US" smtClean="0"/>
          </a:p>
          <a:p>
            <a:endParaRPr lang="en-US" smtClean="0"/>
          </a:p>
          <a:p>
            <a:r>
              <a:rPr lang="en-US">
                <a:hlinkClick r:id="rId3"/>
              </a:rPr>
              <a:t>https://</a:t>
            </a:r>
            <a:r>
              <a:rPr lang="en-US" smtClean="0">
                <a:hlinkClick r:id="rId3"/>
              </a:rPr>
              <a:t>www.slideshare.net/suryasaha/sequencing-the-next-generation</a:t>
            </a:r>
            <a:endParaRPr lang="en-US" smtClean="0"/>
          </a:p>
          <a:p>
            <a:endParaRPr lang="en-US" smtClean="0"/>
          </a:p>
          <a:p>
            <a:r>
              <a:rPr lang="en-US">
                <a:hlinkClick r:id="rId4"/>
              </a:rPr>
              <a:t>https://era7bioinformatics.com/en/page.cfm?id=1500&amp;title=genome--assembly:-</a:t>
            </a:r>
            <a:r>
              <a:rPr lang="en-US" smtClean="0">
                <a:hlinkClick r:id="rId4"/>
              </a:rPr>
              <a:t>de-novo-versus-mapping-to-a-reference</a:t>
            </a:r>
            <a:endParaRPr lang="en-US" smtClean="0"/>
          </a:p>
          <a:p>
            <a:endParaRPr lang="en-US" smtClean="0"/>
          </a:p>
          <a:p>
            <a:r>
              <a:rPr lang="en-US">
                <a:hlinkClick r:id="rId5"/>
              </a:rPr>
              <a:t>http://</a:t>
            </a:r>
            <a:r>
              <a:rPr lang="en-US" smtClean="0">
                <a:hlinkClick r:id="rId5"/>
              </a:rPr>
              <a:t>journals.plos.org/plosone/article?id=10.1371/journal.pone.0060204</a:t>
            </a:r>
            <a:endParaRPr lang="en-US"/>
          </a:p>
          <a:p>
            <a:endParaRPr lang="en-US" smtClean="0"/>
          </a:p>
          <a:p>
            <a:r>
              <a:rPr lang="en-US">
                <a:hlinkClick r:id="rId6"/>
              </a:rPr>
              <a:t>http://staff.elka.pw.edu.pl/~</a:t>
            </a:r>
            <a:r>
              <a:rPr lang="en-US" smtClean="0">
                <a:hlinkClick r:id="rId6"/>
              </a:rPr>
              <a:t>rnowak2/dyd/mbi2017L/wykl06-assembly.pdf</a:t>
            </a:r>
            <a:endParaRPr lang="en-US" smtClean="0"/>
          </a:p>
          <a:p>
            <a:endParaRPr lang="en-US"/>
          </a:p>
          <a:p>
            <a:r>
              <a:rPr lang="en-US" smtClean="0"/>
              <a:t>Wiktor Kuśmirek </a:t>
            </a:r>
            <a:r>
              <a:rPr lang="mr-IN" smtClean="0"/>
              <a:t>–</a:t>
            </a:r>
            <a:r>
              <a:rPr lang="en-US" smtClean="0"/>
              <a:t> praca inżynierska pt. Assembler </a:t>
            </a:r>
            <a:r>
              <a:rPr lang="en-US"/>
              <a:t>DNA dla odczytów sekwencerów nowej </a:t>
            </a:r>
            <a:r>
              <a:rPr lang="en-US" smtClean="0"/>
              <a:t>generacji</a:t>
            </a:r>
            <a:endParaRPr lang="en-US"/>
          </a:p>
        </p:txBody>
      </p:sp>
      <p:sp>
        <p:nvSpPr>
          <p:cNvPr id="3" name="TextBox 2"/>
          <p:cNvSpPr txBox="1"/>
          <p:nvPr/>
        </p:nvSpPr>
        <p:spPr>
          <a:xfrm>
            <a:off x="1030931" y="734559"/>
            <a:ext cx="1302601" cy="646331"/>
          </a:xfrm>
          <a:prstGeom prst="rect">
            <a:avLst/>
          </a:prstGeom>
          <a:noFill/>
        </p:spPr>
        <p:txBody>
          <a:bodyPr wrap="none" rtlCol="0">
            <a:spAutoFit/>
          </a:bodyPr>
          <a:lstStyle/>
          <a:p>
            <a:r>
              <a:rPr lang="en-US" smtClean="0"/>
              <a:t>Bibliografia:</a:t>
            </a:r>
          </a:p>
          <a:p>
            <a:endParaRPr lang="en-US"/>
          </a:p>
        </p:txBody>
      </p:sp>
    </p:spTree>
    <p:extLst>
      <p:ext uri="{BB962C8B-B14F-4D97-AF65-F5344CB8AC3E}">
        <p14:creationId xmlns:p14="http://schemas.microsoft.com/office/powerpoint/2010/main" val="2511940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061251" y="1172817"/>
            <a:ext cx="1635897" cy="523220"/>
          </a:xfrm>
          <a:prstGeom prst="rect">
            <a:avLst/>
          </a:prstGeom>
          <a:noFill/>
        </p:spPr>
        <p:txBody>
          <a:bodyPr wrap="none" rtlCol="0">
            <a:spAutoFit/>
          </a:bodyPr>
          <a:lstStyle/>
          <a:p>
            <a:r>
              <a:rPr lang="en-US" sz="2800"/>
              <a:t>Człowiek  </a:t>
            </a:r>
          </a:p>
        </p:txBody>
      </p:sp>
      <p:sp>
        <p:nvSpPr>
          <p:cNvPr id="5" name="TextBox 4"/>
          <p:cNvSpPr txBox="1"/>
          <p:nvPr/>
        </p:nvSpPr>
        <p:spPr>
          <a:xfrm>
            <a:off x="3061251" y="2428821"/>
            <a:ext cx="1238994" cy="523220"/>
          </a:xfrm>
          <a:prstGeom prst="rect">
            <a:avLst/>
          </a:prstGeom>
          <a:noFill/>
        </p:spPr>
        <p:txBody>
          <a:bodyPr wrap="none" rtlCol="0">
            <a:spAutoFit/>
          </a:bodyPr>
          <a:lstStyle/>
          <a:p>
            <a:r>
              <a:rPr lang="en-US" sz="2800"/>
              <a:t>Ogórek</a:t>
            </a:r>
          </a:p>
        </p:txBody>
      </p:sp>
      <p:sp>
        <p:nvSpPr>
          <p:cNvPr id="6" name="TextBox 5"/>
          <p:cNvSpPr txBox="1"/>
          <p:nvPr/>
        </p:nvSpPr>
        <p:spPr>
          <a:xfrm>
            <a:off x="3061251" y="3684825"/>
            <a:ext cx="1075936" cy="523220"/>
          </a:xfrm>
          <a:prstGeom prst="rect">
            <a:avLst/>
          </a:prstGeom>
          <a:noFill/>
        </p:spPr>
        <p:txBody>
          <a:bodyPr wrap="none" rtlCol="0">
            <a:spAutoFit/>
          </a:bodyPr>
          <a:lstStyle/>
          <a:p>
            <a:r>
              <a:rPr lang="en-US" sz="2800"/>
              <a:t>E. Coli</a:t>
            </a:r>
          </a:p>
        </p:txBody>
      </p:sp>
      <p:sp>
        <p:nvSpPr>
          <p:cNvPr id="7" name="TextBox 6"/>
          <p:cNvSpPr txBox="1"/>
          <p:nvPr/>
        </p:nvSpPr>
        <p:spPr>
          <a:xfrm>
            <a:off x="3061251" y="4940829"/>
            <a:ext cx="3018199" cy="523220"/>
          </a:xfrm>
          <a:prstGeom prst="rect">
            <a:avLst/>
          </a:prstGeom>
          <a:noFill/>
        </p:spPr>
        <p:txBody>
          <a:bodyPr wrap="none" rtlCol="0">
            <a:spAutoFit/>
          </a:bodyPr>
          <a:lstStyle/>
          <a:p>
            <a:r>
              <a:rPr lang="en-US" sz="2800"/>
              <a:t>Bakteriofag lambda</a:t>
            </a:r>
          </a:p>
        </p:txBody>
      </p:sp>
      <p:sp>
        <p:nvSpPr>
          <p:cNvPr id="8" name="TextBox 7"/>
          <p:cNvSpPr txBox="1"/>
          <p:nvPr/>
        </p:nvSpPr>
        <p:spPr>
          <a:xfrm>
            <a:off x="7229059" y="1172817"/>
            <a:ext cx="1342034" cy="523220"/>
          </a:xfrm>
          <a:prstGeom prst="rect">
            <a:avLst/>
          </a:prstGeom>
          <a:noFill/>
        </p:spPr>
        <p:txBody>
          <a:bodyPr wrap="none" rtlCol="0">
            <a:spAutoFit/>
          </a:bodyPr>
          <a:lstStyle/>
          <a:p>
            <a:r>
              <a:rPr lang="en-US" sz="2800" b="1"/>
              <a:t>3.3 Gbp</a:t>
            </a:r>
          </a:p>
        </p:txBody>
      </p:sp>
      <p:sp>
        <p:nvSpPr>
          <p:cNvPr id="9" name="TextBox 8"/>
          <p:cNvSpPr txBox="1"/>
          <p:nvPr/>
        </p:nvSpPr>
        <p:spPr>
          <a:xfrm>
            <a:off x="7229059" y="2428821"/>
            <a:ext cx="1500732" cy="523220"/>
          </a:xfrm>
          <a:prstGeom prst="rect">
            <a:avLst/>
          </a:prstGeom>
          <a:noFill/>
        </p:spPr>
        <p:txBody>
          <a:bodyPr wrap="none" rtlCol="0">
            <a:spAutoFit/>
          </a:bodyPr>
          <a:lstStyle/>
          <a:p>
            <a:r>
              <a:rPr lang="en-US" sz="2800" b="1"/>
              <a:t>180 Mbp</a:t>
            </a:r>
          </a:p>
        </p:txBody>
      </p:sp>
      <p:sp>
        <p:nvSpPr>
          <p:cNvPr id="10" name="TextBox 9"/>
          <p:cNvSpPr txBox="1"/>
          <p:nvPr/>
        </p:nvSpPr>
        <p:spPr>
          <a:xfrm>
            <a:off x="7229059" y="3684825"/>
            <a:ext cx="1148071" cy="523220"/>
          </a:xfrm>
          <a:prstGeom prst="rect">
            <a:avLst/>
          </a:prstGeom>
          <a:noFill/>
        </p:spPr>
        <p:txBody>
          <a:bodyPr wrap="none" rtlCol="0">
            <a:spAutoFit/>
          </a:bodyPr>
          <a:lstStyle/>
          <a:p>
            <a:r>
              <a:rPr lang="en-US" sz="2800" b="1"/>
              <a:t>4 Mbp</a:t>
            </a:r>
          </a:p>
        </p:txBody>
      </p:sp>
      <p:sp>
        <p:nvSpPr>
          <p:cNvPr id="11" name="TextBox 10"/>
          <p:cNvSpPr txBox="1"/>
          <p:nvPr/>
        </p:nvSpPr>
        <p:spPr>
          <a:xfrm>
            <a:off x="7229059" y="4940829"/>
            <a:ext cx="1213794" cy="523220"/>
          </a:xfrm>
          <a:prstGeom prst="rect">
            <a:avLst/>
          </a:prstGeom>
          <a:noFill/>
        </p:spPr>
        <p:txBody>
          <a:bodyPr wrap="none" rtlCol="0">
            <a:spAutoFit/>
          </a:bodyPr>
          <a:lstStyle/>
          <a:p>
            <a:r>
              <a:rPr lang="en-US" sz="2800" b="1"/>
              <a:t>50 Kbp</a:t>
            </a:r>
          </a:p>
        </p:txBody>
      </p:sp>
    </p:spTree>
    <p:extLst>
      <p:ext uri="{BB962C8B-B14F-4D97-AF65-F5344CB8AC3E}">
        <p14:creationId xmlns:p14="http://schemas.microsoft.com/office/powerpoint/2010/main" val="15850619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0" y="827374"/>
            <a:ext cx="12192000" cy="5203252"/>
          </a:xfrm>
          <a:prstGeom prst="rect">
            <a:avLst/>
          </a:prstGeom>
        </p:spPr>
      </p:pic>
    </p:spTree>
    <p:extLst>
      <p:ext uri="{BB962C8B-B14F-4D97-AF65-F5344CB8AC3E}">
        <p14:creationId xmlns:p14="http://schemas.microsoft.com/office/powerpoint/2010/main" val="8892392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57004" y="0"/>
            <a:ext cx="6546022" cy="6858000"/>
          </a:xfrm>
          <a:prstGeom prst="rect">
            <a:avLst/>
          </a:prstGeom>
        </p:spPr>
      </p:pic>
    </p:spTree>
    <p:extLst>
      <p:ext uri="{BB962C8B-B14F-4D97-AF65-F5344CB8AC3E}">
        <p14:creationId xmlns:p14="http://schemas.microsoft.com/office/powerpoint/2010/main" val="197792365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0500" y="0"/>
            <a:ext cx="9262628" cy="6858000"/>
          </a:xfrm>
          <a:prstGeom prst="rect">
            <a:avLst/>
          </a:prstGeom>
        </p:spPr>
      </p:pic>
    </p:spTree>
    <p:extLst>
      <p:ext uri="{BB962C8B-B14F-4D97-AF65-F5344CB8AC3E}">
        <p14:creationId xmlns:p14="http://schemas.microsoft.com/office/powerpoint/2010/main" val="5215313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2351" y="0"/>
            <a:ext cx="10077061" cy="6858000"/>
          </a:xfrm>
          <a:prstGeom prst="rect">
            <a:avLst/>
          </a:prstGeom>
        </p:spPr>
      </p:pic>
    </p:spTree>
    <p:extLst>
      <p:ext uri="{BB962C8B-B14F-4D97-AF65-F5344CB8AC3E}">
        <p14:creationId xmlns:p14="http://schemas.microsoft.com/office/powerpoint/2010/main" val="2308902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08529" y="794041"/>
            <a:ext cx="6814494" cy="584775"/>
          </a:xfrm>
          <a:prstGeom prst="rect">
            <a:avLst/>
          </a:prstGeom>
        </p:spPr>
        <p:txBody>
          <a:bodyPr wrap="none">
            <a:spAutoFit/>
          </a:bodyPr>
          <a:lstStyle/>
          <a:p>
            <a:r>
              <a:rPr lang="en-US" sz="3200" dirty="0" err="1" smtClean="0"/>
              <a:t>Prawo</a:t>
            </a:r>
            <a:r>
              <a:rPr lang="en-US" sz="3200" dirty="0" smtClean="0"/>
              <a:t> </a:t>
            </a:r>
            <a:r>
              <a:rPr lang="en-US" sz="3200" dirty="0" err="1" smtClean="0"/>
              <a:t>Moore'a</a:t>
            </a:r>
            <a:r>
              <a:rPr lang="en-US" sz="3200" dirty="0" smtClean="0"/>
              <a:t> </a:t>
            </a:r>
            <a:r>
              <a:rPr lang="en-US" sz="3200" dirty="0" err="1" smtClean="0"/>
              <a:t>dla</a:t>
            </a:r>
            <a:r>
              <a:rPr lang="en-US" sz="3200" dirty="0" smtClean="0"/>
              <a:t> </a:t>
            </a:r>
            <a:r>
              <a:rPr lang="en-US" sz="3200" dirty="0" err="1" smtClean="0"/>
              <a:t>sekwencji</a:t>
            </a:r>
            <a:r>
              <a:rPr lang="en-US" sz="3200" dirty="0" smtClean="0"/>
              <a:t> </a:t>
            </a:r>
            <a:r>
              <a:rPr lang="en-US" sz="3200" dirty="0" err="1" smtClean="0"/>
              <a:t>genomów</a:t>
            </a:r>
            <a:endParaRPr lang="en-US" sz="3200" dirty="0"/>
          </a:p>
        </p:txBody>
      </p:sp>
      <p:sp>
        <p:nvSpPr>
          <p:cNvPr id="4" name="TextBox 3"/>
          <p:cNvSpPr txBox="1"/>
          <p:nvPr/>
        </p:nvSpPr>
        <p:spPr>
          <a:xfrm>
            <a:off x="1008529" y="1852949"/>
            <a:ext cx="10132222" cy="2769989"/>
          </a:xfrm>
          <a:prstGeom prst="rect">
            <a:avLst/>
          </a:prstGeom>
          <a:noFill/>
        </p:spPr>
        <p:txBody>
          <a:bodyPr wrap="square" rtlCol="0">
            <a:spAutoFit/>
          </a:bodyPr>
          <a:lstStyle/>
          <a:p>
            <a:endParaRPr lang="en-US" dirty="0" smtClean="0"/>
          </a:p>
          <a:p>
            <a:endParaRPr lang="en-US" dirty="0"/>
          </a:p>
          <a:p>
            <a:endParaRPr lang="en-US" dirty="0" smtClean="0"/>
          </a:p>
          <a:p>
            <a:r>
              <a:rPr lang="en-US" sz="2400" dirty="0" smtClean="0"/>
              <a:t> </a:t>
            </a:r>
            <a:r>
              <a:rPr lang="en-US" sz="2400" dirty="0" err="1" smtClean="0"/>
              <a:t>liczba</a:t>
            </a:r>
            <a:r>
              <a:rPr lang="en-US" sz="2400" dirty="0" smtClean="0"/>
              <a:t> </a:t>
            </a:r>
            <a:r>
              <a:rPr lang="pl-PL" sz="2400" dirty="0" smtClean="0"/>
              <a:t>poznawanych</a:t>
            </a:r>
            <a:r>
              <a:rPr lang="en-US" sz="2400" dirty="0" smtClean="0"/>
              <a:t> </a:t>
            </a:r>
            <a:r>
              <a:rPr lang="en-US" sz="2400" dirty="0" err="1" smtClean="0"/>
              <a:t>genomów</a:t>
            </a:r>
            <a:r>
              <a:rPr lang="en-US" sz="2400" dirty="0" smtClean="0"/>
              <a:t> </a:t>
            </a:r>
            <a:r>
              <a:rPr lang="en-US" sz="2400" dirty="0" err="1" smtClean="0"/>
              <a:t>podwaja</a:t>
            </a:r>
            <a:r>
              <a:rPr lang="en-US" sz="2400" dirty="0" smtClean="0"/>
              <a:t> </a:t>
            </a:r>
            <a:r>
              <a:rPr lang="en-US" sz="2400" dirty="0" err="1" smtClean="0"/>
              <a:t>się</a:t>
            </a:r>
            <a:r>
              <a:rPr lang="en-US" sz="2400" dirty="0" smtClean="0"/>
              <a:t> </a:t>
            </a:r>
            <a:r>
              <a:rPr lang="en-US" sz="2400" b="1" dirty="0" smtClean="0"/>
              <a:t>co 15 </a:t>
            </a:r>
            <a:r>
              <a:rPr lang="en-US" sz="2400" b="1" dirty="0" err="1" smtClean="0"/>
              <a:t>miesięcy</a:t>
            </a:r>
            <a:endParaRPr lang="en-US" sz="2400" b="1" dirty="0" smtClean="0"/>
          </a:p>
          <a:p>
            <a:endParaRPr lang="en-US" sz="2400" dirty="0"/>
          </a:p>
          <a:p>
            <a:r>
              <a:rPr lang="en-US" sz="2400" dirty="0" smtClean="0"/>
              <a:t> </a:t>
            </a:r>
            <a:r>
              <a:rPr lang="en-US" sz="2400" dirty="0" err="1" smtClean="0"/>
              <a:t>wielkość</a:t>
            </a:r>
            <a:r>
              <a:rPr lang="en-US" sz="2400" dirty="0" smtClean="0"/>
              <a:t> </a:t>
            </a:r>
            <a:r>
              <a:rPr lang="en-US" sz="2400" dirty="0" err="1" smtClean="0"/>
              <a:t>sekwencjonowanych</a:t>
            </a:r>
            <a:r>
              <a:rPr lang="en-US" sz="2400" dirty="0" smtClean="0"/>
              <a:t> </a:t>
            </a:r>
            <a:r>
              <a:rPr lang="en-US" sz="2400" dirty="0" err="1" smtClean="0"/>
              <a:t>genomów</a:t>
            </a:r>
            <a:r>
              <a:rPr lang="en-US" sz="2400" dirty="0" smtClean="0"/>
              <a:t> </a:t>
            </a:r>
            <a:r>
              <a:rPr lang="en-US" sz="2400" dirty="0" err="1" smtClean="0"/>
              <a:t>podwaja</a:t>
            </a:r>
            <a:r>
              <a:rPr lang="en-US" sz="2400" dirty="0" smtClean="0"/>
              <a:t> </a:t>
            </a:r>
            <a:r>
              <a:rPr lang="en-US" sz="2400" dirty="0" err="1" smtClean="0"/>
              <a:t>się</a:t>
            </a:r>
            <a:r>
              <a:rPr lang="en-US" sz="2400" dirty="0" smtClean="0"/>
              <a:t> </a:t>
            </a:r>
            <a:r>
              <a:rPr lang="en-US" sz="2400" b="1" dirty="0" smtClean="0"/>
              <a:t>co 18 </a:t>
            </a:r>
            <a:r>
              <a:rPr lang="en-US" sz="2400" b="1" dirty="0" err="1" smtClean="0"/>
              <a:t>miesięcy</a:t>
            </a:r>
            <a:endParaRPr lang="en-US" sz="2400" b="1" dirty="0"/>
          </a:p>
          <a:p>
            <a:endParaRPr lang="en-US" sz="2400" dirty="0" smtClean="0"/>
          </a:p>
          <a:p>
            <a:r>
              <a:rPr lang="en-US" sz="2400" dirty="0" smtClean="0"/>
              <a:t> </a:t>
            </a:r>
            <a:r>
              <a:rPr lang="en-US" sz="2400" dirty="0" err="1" smtClean="0"/>
              <a:t>koszty</a:t>
            </a:r>
            <a:r>
              <a:rPr lang="en-US" sz="2400" dirty="0" smtClean="0"/>
              <a:t> </a:t>
            </a:r>
            <a:r>
              <a:rPr lang="en-US" sz="2400" dirty="0" err="1" smtClean="0"/>
              <a:t>sekwencjonowania</a:t>
            </a:r>
            <a:r>
              <a:rPr lang="en-US" sz="2400" dirty="0" smtClean="0"/>
              <a:t> (</a:t>
            </a:r>
            <a:r>
              <a:rPr lang="en-US" sz="2400" dirty="0" err="1" smtClean="0"/>
              <a:t>na</a:t>
            </a:r>
            <a:r>
              <a:rPr lang="en-US" sz="2400" dirty="0" smtClean="0"/>
              <a:t> </a:t>
            </a:r>
            <a:r>
              <a:rPr lang="en-US" sz="2400" dirty="0" err="1" smtClean="0"/>
              <a:t>bp</a:t>
            </a:r>
            <a:r>
              <a:rPr lang="en-US" sz="2400" dirty="0" smtClean="0"/>
              <a:t>) </a:t>
            </a:r>
            <a:r>
              <a:rPr lang="en-US" sz="2400" dirty="0" err="1" smtClean="0"/>
              <a:t>zmniejszaj</a:t>
            </a:r>
            <a:r>
              <a:rPr lang="en-US" sz="2400" dirty="0" err="1"/>
              <a:t>ą</a:t>
            </a:r>
            <a:r>
              <a:rPr lang="en-US" sz="2400" dirty="0" smtClean="0"/>
              <a:t> </a:t>
            </a:r>
            <a:r>
              <a:rPr lang="en-US" sz="2400" dirty="0" err="1" smtClean="0"/>
              <a:t>si</a:t>
            </a:r>
            <a:r>
              <a:rPr lang="en-US" sz="2400" dirty="0" err="1"/>
              <a:t>ę</a:t>
            </a:r>
            <a:r>
              <a:rPr lang="en-US" sz="2400" dirty="0" smtClean="0"/>
              <a:t> </a:t>
            </a:r>
            <a:r>
              <a:rPr lang="en-US" sz="2400" dirty="0" err="1" smtClean="0"/>
              <a:t>dwukrotnie</a:t>
            </a:r>
            <a:r>
              <a:rPr lang="en-US" sz="2400" dirty="0" smtClean="0"/>
              <a:t> </a:t>
            </a:r>
            <a:r>
              <a:rPr lang="en-US" sz="2400" b="1" dirty="0" smtClean="0"/>
              <a:t>co 18 </a:t>
            </a:r>
            <a:r>
              <a:rPr lang="en-US" sz="2400" b="1" dirty="0" err="1" smtClean="0"/>
              <a:t>miesięcy</a:t>
            </a:r>
            <a:endParaRPr lang="en-US" sz="2400" b="1" dirty="0"/>
          </a:p>
        </p:txBody>
      </p:sp>
    </p:spTree>
    <p:extLst>
      <p:ext uri="{BB962C8B-B14F-4D97-AF65-F5344CB8AC3E}">
        <p14:creationId xmlns:p14="http://schemas.microsoft.com/office/powerpoint/2010/main" val="17604831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9504" y="79512"/>
            <a:ext cx="8585200" cy="6121400"/>
          </a:xfrm>
          <a:prstGeom prst="rect">
            <a:avLst/>
          </a:prstGeom>
        </p:spPr>
      </p:pic>
      <p:sp>
        <p:nvSpPr>
          <p:cNvPr id="4" name="TextBox 3"/>
          <p:cNvSpPr txBox="1"/>
          <p:nvPr/>
        </p:nvSpPr>
        <p:spPr>
          <a:xfrm>
            <a:off x="5479774" y="6301408"/>
            <a:ext cx="3969356" cy="261610"/>
          </a:xfrm>
          <a:prstGeom prst="rect">
            <a:avLst/>
          </a:prstGeom>
          <a:noFill/>
        </p:spPr>
        <p:txBody>
          <a:bodyPr wrap="none" rtlCol="0">
            <a:spAutoFit/>
          </a:bodyPr>
          <a:lstStyle/>
          <a:p>
            <a:r>
              <a:rPr lang="en-US" sz="1100"/>
              <a:t>http://www.ddbj.nig.ac.jp/breakdown_stats/prop_ent_old-e.html</a:t>
            </a:r>
          </a:p>
        </p:txBody>
      </p:sp>
    </p:spTree>
    <p:extLst>
      <p:ext uri="{BB962C8B-B14F-4D97-AF65-F5344CB8AC3E}">
        <p14:creationId xmlns:p14="http://schemas.microsoft.com/office/powerpoint/2010/main" val="23040961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4371</TotalTime>
  <Words>379</Words>
  <Application>Microsoft Macintosh PowerPoint</Application>
  <PresentationFormat>Widescreen</PresentationFormat>
  <Paragraphs>104</Paragraphs>
  <Slides>22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American Typewriter</vt:lpstr>
      <vt:lpstr>Calibri</vt:lpstr>
      <vt:lpstr>Calibri Light</vt:lpstr>
      <vt:lpstr>Mangal</vt:lpstr>
      <vt:lpstr>Arial</vt:lpstr>
      <vt:lpstr>Office Theme</vt:lpstr>
      <vt:lpstr>Assembling DNA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Genetyka okiem informatyka</dc:title>
  <dc:subject/>
  <dc:creator>Microsoft Office User</dc:creator>
  <cp:keywords/>
  <dc:description/>
  <cp:lastModifiedBy>Microsoft Office User</cp:lastModifiedBy>
  <cp:revision>76</cp:revision>
  <dcterms:created xsi:type="dcterms:W3CDTF">2017-04-26T09:34:31Z</dcterms:created>
  <dcterms:modified xsi:type="dcterms:W3CDTF">2017-12-12T13:11:38Z</dcterms:modified>
  <cp:category/>
</cp:coreProperties>
</file>

<file path=docProps/thumbnail.jpeg>
</file>